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297" autoAdjust="0"/>
    <p:restoredTop sz="90929"/>
  </p:normalViewPr>
  <p:slideViewPr>
    <p:cSldViewPr>
      <p:cViewPr varScale="1">
        <p:scale>
          <a:sx n="64" d="100"/>
          <a:sy n="64" d="100"/>
        </p:scale>
        <p:origin x="-7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6F29F27-77C2-45B0-8F82-7B90BA7B0B9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35180C-555F-436C-A9F5-067D45A902D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2ED819-A392-4047-8BE7-8407DA312FD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821751-3CE6-4FF1-B884-7614B161BB2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7AABF1-4E2D-4923-8F9A-736085B3A3C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AF2816-223B-43BD-B9EF-CC6DF2E25AF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D5B3844-0AC4-472D-9F4E-0D1AE4E4D91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4803660-1750-4FCE-AB24-264F9E9B056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358E88D-F421-4B8A-9335-AA42BCD807A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2428D2-37CC-4E49-97A4-ABC59123A91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0221AFD-9DDF-4215-B7E9-1D7E86AFC97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9203BCA-D0F8-40E2-8920-DCB9ACF4F8C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Twelve_Tables" TargetMode="External"/><Relationship Id="rId2" Type="http://schemas.openxmlformats.org/officeDocument/2006/relationships/hyperlink" Target="http://www.historyguide.org/ancient/12tables.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857250" y="3048000"/>
            <a:ext cx="8445500" cy="1219200"/>
          </a:xfrm>
        </p:spPr>
        <p:txBody>
          <a:bodyPr lIns="0" tIns="0" rIns="0" bIns="0" anchor="t"/>
          <a:lstStyle/>
          <a:p>
            <a:pPr>
              <a:lnSpc>
                <a:spcPct val="95000"/>
              </a:lnSpc>
            </a:pPr>
            <a:r>
              <a:rPr lang="en-US" sz="4800">
                <a:solidFill>
                  <a:srgbClr val="FFFFFF"/>
                </a:solidFill>
                <a:latin typeface="Times" pitchFamily="34"/>
              </a:rPr>
              <a:t>Law &amp; Justice:</a:t>
            </a:r>
            <a:r>
              <a:rPr lang="en-US"/>
              <a:t/>
            </a:r>
            <a:br>
              <a:rPr lang="en-US"/>
            </a:br>
            <a:r>
              <a:rPr lang="en-US" sz="4800">
                <a:solidFill>
                  <a:srgbClr val="FFFFFF"/>
                </a:solidFill>
                <a:latin typeface="Times" pitchFamily="34"/>
              </a:rPr>
              <a:t>Ancient Rome   </a:t>
            </a:r>
          </a:p>
        </p:txBody>
      </p:sp>
      <p:sp>
        <p:nvSpPr>
          <p:cNvPr id="2050" name="Rectangle 2"/>
          <p:cNvSpPr>
            <a:spLocks noGrp="1" noChangeArrowheads="1"/>
          </p:cNvSpPr>
          <p:nvPr>
            <p:ph type="subTitle" idx="1"/>
          </p:nvPr>
        </p:nvSpPr>
        <p:spPr>
          <a:xfrm>
            <a:off x="1771650" y="4572000"/>
            <a:ext cx="6616700" cy="914400"/>
          </a:xfrm>
        </p:spPr>
        <p:txBody>
          <a:bodyPr lIns="0" tIns="0" rIns="0" bIns="0"/>
          <a:lstStyle/>
          <a:p>
            <a:pPr>
              <a:lnSpc>
                <a:spcPct val="95000"/>
              </a:lnSpc>
              <a:spcBef>
                <a:spcPct val="0"/>
              </a:spcBef>
            </a:pPr>
            <a:r>
              <a:rPr lang="en-US">
                <a:solidFill>
                  <a:srgbClr val="FFFFFF"/>
                </a:solidFill>
                <a:latin typeface="Times" pitchFamily="34"/>
              </a:rPr>
              <a:t>Period 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FFFFFF"/>
                </a:solidFill>
                <a:latin typeface="Arial" pitchFamily="34" charset="0"/>
              </a:rPr>
              <a:t>Roman Jurist: Gaius</a:t>
            </a:r>
          </a:p>
        </p:txBody>
      </p:sp>
      <p:pic>
        <p:nvPicPr>
          <p:cNvPr id="11268" name="Picture 4"/>
          <p:cNvPicPr>
            <a:picLocks noChangeAspect="1" noChangeArrowheads="1"/>
          </p:cNvPicPr>
          <p:nvPr/>
        </p:nvPicPr>
        <p:blipFill>
          <a:blip r:embed="rId2"/>
          <a:srcRect/>
          <a:stretch>
            <a:fillRect/>
          </a:stretch>
        </p:blipFill>
        <p:spPr bwMode="auto">
          <a:xfrm>
            <a:off x="6562725" y="3613150"/>
            <a:ext cx="3140075" cy="3854450"/>
          </a:xfrm>
          <a:prstGeom prst="rect">
            <a:avLst/>
          </a:prstGeom>
          <a:noFill/>
        </p:spPr>
      </p:pic>
      <p:sp>
        <p:nvSpPr>
          <p:cNvPr id="11266" name="Rectangle 2"/>
          <p:cNvSpPr>
            <a:spLocks noGrp="1" noChangeArrowheads="1"/>
          </p:cNvSpPr>
          <p:nvPr>
            <p:ph type="body" idx="1"/>
          </p:nvPr>
        </p:nvSpPr>
        <p:spPr>
          <a:xfrm>
            <a:off x="146050" y="1073150"/>
            <a:ext cx="9710738" cy="5286375"/>
          </a:xfrm>
        </p:spPr>
        <p:txBody>
          <a:bodyPr lIns="0" tIns="0" rIns="0" bIns="0"/>
          <a:lstStyle/>
          <a:p>
            <a:pPr marL="457200" lvl="1" indent="-342900">
              <a:lnSpc>
                <a:spcPct val="95000"/>
              </a:lnSpc>
              <a:spcBef>
                <a:spcPct val="0"/>
              </a:spcBef>
              <a:buClr>
                <a:srgbClr val="000000"/>
              </a:buClr>
              <a:buFontTx/>
              <a:buChar char="•"/>
            </a:pPr>
            <a:r>
              <a:rPr lang="en-US" sz="2100">
                <a:solidFill>
                  <a:srgbClr val="FFFFFF"/>
                </a:solidFill>
                <a:latin typeface="Times" pitchFamily="34"/>
              </a:rPr>
              <a:t>He lived from A.D. 110 to at least A.D. 179, since he wrote on legislation passed within that time</a:t>
            </a:r>
            <a:endParaRPr lang="en-US"/>
          </a:p>
          <a:p>
            <a:pPr marL="457200" lvl="1" indent="-342900">
              <a:lnSpc>
                <a:spcPct val="95000"/>
              </a:lnSpc>
              <a:spcBef>
                <a:spcPct val="0"/>
              </a:spcBef>
              <a:buClr>
                <a:srgbClr val="000000"/>
              </a:buClr>
              <a:buFontTx/>
              <a:buChar char="•"/>
            </a:pPr>
            <a:r>
              <a:rPr lang="en-US" sz="2100">
                <a:solidFill>
                  <a:srgbClr val="FFFFFF"/>
                </a:solidFill>
                <a:latin typeface="Times" pitchFamily="34"/>
              </a:rPr>
              <a:t>Gaius wrote the </a:t>
            </a:r>
            <a:r>
              <a:rPr lang="en-US" sz="2100" i="1">
                <a:solidFill>
                  <a:srgbClr val="FFFFFF"/>
                </a:solidFill>
                <a:latin typeface="Times" pitchFamily="34"/>
              </a:rPr>
              <a:t>Institutes, a </a:t>
            </a:r>
            <a:r>
              <a:rPr lang="en-US" sz="2100">
                <a:solidFill>
                  <a:srgbClr val="FFFFFF"/>
                </a:solidFill>
                <a:latin typeface="Times" pitchFamily="34"/>
              </a:rPr>
              <a:t>complete exposition of the elements of Roman law. They are divided into four books: </a:t>
            </a:r>
            <a:endParaRPr lang="en-US"/>
          </a:p>
          <a:p>
            <a:pPr marL="857250" lvl="2" indent="-285750">
              <a:lnSpc>
                <a:spcPct val="95000"/>
              </a:lnSpc>
              <a:spcBef>
                <a:spcPct val="0"/>
              </a:spcBef>
              <a:buClr>
                <a:srgbClr val="000000"/>
              </a:buClr>
              <a:buSzPct val="80000"/>
              <a:buFont typeface="Courier New" pitchFamily="49" charset="0"/>
              <a:buChar char="o"/>
            </a:pPr>
            <a:r>
              <a:rPr lang="en-US" sz="2100">
                <a:solidFill>
                  <a:srgbClr val="FFFFFF"/>
                </a:solidFill>
                <a:latin typeface="Times" pitchFamily="34"/>
              </a:rPr>
              <a:t>Treating of persons and the differences of the status they may occupy in the eye of the law</a:t>
            </a:r>
            <a:endParaRPr lang="en-US"/>
          </a:p>
          <a:p>
            <a:pPr marL="857250" lvl="2" indent="-285750">
              <a:lnSpc>
                <a:spcPct val="95000"/>
              </a:lnSpc>
              <a:spcBef>
                <a:spcPct val="0"/>
              </a:spcBef>
              <a:buClr>
                <a:srgbClr val="000000"/>
              </a:buClr>
              <a:buSzPct val="80000"/>
              <a:buFont typeface="Courier New" pitchFamily="49" charset="0"/>
              <a:buChar char="o"/>
            </a:pPr>
            <a:r>
              <a:rPr lang="en-US" sz="2100">
                <a:solidFill>
                  <a:srgbClr val="FFFFFF"/>
                </a:solidFill>
                <a:latin typeface="Times" pitchFamily="34"/>
              </a:rPr>
              <a:t>Things, and the modes in which rights over them may be acquired, including the law relating to wills</a:t>
            </a:r>
            <a:endParaRPr lang="en-US"/>
          </a:p>
          <a:p>
            <a:pPr marL="857250" lvl="2" indent="-285750">
              <a:lnSpc>
                <a:spcPct val="95000"/>
              </a:lnSpc>
              <a:spcBef>
                <a:spcPct val="0"/>
              </a:spcBef>
              <a:buClr>
                <a:srgbClr val="000000"/>
              </a:buClr>
              <a:buSzPct val="80000"/>
              <a:buFont typeface="Courier New" pitchFamily="49" charset="0"/>
              <a:buChar char="o"/>
            </a:pPr>
            <a:r>
              <a:rPr lang="en-US" sz="2100">
                <a:solidFill>
                  <a:srgbClr val="FFFFFF"/>
                </a:solidFill>
                <a:latin typeface="Times" pitchFamily="34"/>
              </a:rPr>
              <a:t>Intestate succession and of obligations</a:t>
            </a:r>
            <a:endParaRPr lang="en-US"/>
          </a:p>
          <a:p>
            <a:pPr marL="857250" lvl="2" indent="-285750">
              <a:lnSpc>
                <a:spcPct val="95000"/>
              </a:lnSpc>
              <a:spcBef>
                <a:spcPct val="0"/>
              </a:spcBef>
              <a:buClr>
                <a:srgbClr val="000000"/>
              </a:buClr>
              <a:buSzPct val="80000"/>
              <a:buFont typeface="Courier New" pitchFamily="49" charset="0"/>
              <a:buChar char="o"/>
            </a:pPr>
            <a:r>
              <a:rPr lang="en-US" sz="2100">
                <a:solidFill>
                  <a:srgbClr val="FFFFFF"/>
                </a:solidFill>
                <a:latin typeface="Times" pitchFamily="34"/>
              </a:rPr>
              <a:t>Actions and their forms</a:t>
            </a:r>
            <a:endParaRPr lang="en-US"/>
          </a:p>
          <a:p>
            <a:pPr marL="457200" lvl="1" indent="-342900">
              <a:lnSpc>
                <a:spcPct val="95000"/>
              </a:lnSpc>
              <a:spcBef>
                <a:spcPct val="0"/>
              </a:spcBef>
              <a:buClr>
                <a:srgbClr val="000000"/>
              </a:buClr>
              <a:buFontTx/>
              <a:buChar char="•"/>
            </a:pPr>
            <a:r>
              <a:rPr lang="en-US" sz="2100">
                <a:solidFill>
                  <a:srgbClr val="FFFFFF"/>
                </a:solidFill>
                <a:latin typeface="Times" pitchFamily="34"/>
              </a:rPr>
              <a:t>Also wrote a treatise on the </a:t>
            </a:r>
            <a:r>
              <a:rPr lang="en-US" sz="2100" i="1">
                <a:solidFill>
                  <a:srgbClr val="FFFFFF"/>
                </a:solidFill>
                <a:latin typeface="Times" pitchFamily="34"/>
              </a:rPr>
              <a:t>Edicts of the Magistrates</a:t>
            </a:r>
            <a:r>
              <a:rPr lang="en-US" sz="2100">
                <a:solidFill>
                  <a:srgbClr val="FFFFFF"/>
                </a:solidFill>
                <a:latin typeface="Times" pitchFamily="34"/>
              </a:rPr>
              <a:t>,</a:t>
            </a:r>
            <a:endParaRPr lang="en-US"/>
          </a:p>
          <a:p>
            <a:pPr marL="0" indent="0">
              <a:lnSpc>
                <a:spcPct val="95000"/>
              </a:lnSpc>
              <a:spcBef>
                <a:spcPct val="0"/>
              </a:spcBef>
              <a:buFontTx/>
              <a:buNone/>
            </a:pPr>
            <a:r>
              <a:rPr lang="en-US" sz="2100">
                <a:solidFill>
                  <a:srgbClr val="FFFFFF"/>
                </a:solidFill>
                <a:latin typeface="Times" pitchFamily="34"/>
              </a:rPr>
              <a:t>        of </a:t>
            </a:r>
            <a:r>
              <a:rPr lang="en-US" sz="2100" i="1">
                <a:solidFill>
                  <a:srgbClr val="FFFFFF"/>
                </a:solidFill>
                <a:latin typeface="Times" pitchFamily="34"/>
              </a:rPr>
              <a:t>Commentaries on the Twelve Tables</a:t>
            </a:r>
            <a:r>
              <a:rPr lang="en-US" sz="2100">
                <a:solidFill>
                  <a:srgbClr val="FFFFFF"/>
                </a:solidFill>
                <a:latin typeface="Times" pitchFamily="34"/>
              </a:rPr>
              <a:t>, and on the</a:t>
            </a:r>
            <a:endParaRPr lang="en-US"/>
          </a:p>
          <a:p>
            <a:pPr marL="0" indent="0">
              <a:lnSpc>
                <a:spcPct val="95000"/>
              </a:lnSpc>
              <a:spcBef>
                <a:spcPct val="0"/>
              </a:spcBef>
              <a:buFontTx/>
              <a:buNone/>
            </a:pPr>
            <a:r>
              <a:rPr lang="en-US" sz="2100">
                <a:solidFill>
                  <a:srgbClr val="FFFFFF"/>
                </a:solidFill>
                <a:latin typeface="Times" pitchFamily="34"/>
              </a:rPr>
              <a:t>        important </a:t>
            </a:r>
            <a:r>
              <a:rPr lang="en-US" sz="2100" i="1">
                <a:solidFill>
                  <a:srgbClr val="FFFFFF"/>
                </a:solidFill>
                <a:latin typeface="Times" pitchFamily="34"/>
              </a:rPr>
              <a:t>Lex Papia Poppaea. </a:t>
            </a:r>
            <a:endParaRPr lang="en-US"/>
          </a:p>
          <a:p>
            <a:pPr marL="457200" lvl="1" indent="-342900">
              <a:lnSpc>
                <a:spcPct val="95000"/>
              </a:lnSpc>
              <a:spcBef>
                <a:spcPct val="0"/>
              </a:spcBef>
              <a:buClr>
                <a:srgbClr val="000000"/>
              </a:buClr>
              <a:buFontTx/>
              <a:buChar char="•"/>
            </a:pPr>
            <a:r>
              <a:rPr lang="en-US" sz="2100">
                <a:solidFill>
                  <a:srgbClr val="FFFFFF"/>
                </a:solidFill>
                <a:latin typeface="Times" pitchFamily="34"/>
              </a:rPr>
              <a:t> "The law is what the people order and establish",</a:t>
            </a:r>
            <a:endParaRPr lang="en-US"/>
          </a:p>
          <a:p>
            <a:pPr marL="0" indent="0">
              <a:lnSpc>
                <a:spcPct val="95000"/>
              </a:lnSpc>
              <a:spcBef>
                <a:spcPct val="0"/>
              </a:spcBef>
              <a:buFontTx/>
              <a:buNone/>
            </a:pPr>
            <a:r>
              <a:rPr lang="en-US" sz="2100" i="1">
                <a:solidFill>
                  <a:srgbClr val="FFFFFF"/>
                </a:solidFill>
                <a:latin typeface="Times" pitchFamily="34"/>
              </a:rPr>
              <a:t>        Institutiones, 1.2.3</a:t>
            </a:r>
            <a:r>
              <a:rPr lang="en-US" sz="2100">
                <a:solidFill>
                  <a:srgbClr val="FFFFFF"/>
                </a:solidFill>
                <a:latin typeface="Times" pitchFamily="34"/>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3"/>
          <a:srcRect/>
          <a:stretch>
            <a:fillRect/>
          </a:stretch>
        </p:blipFill>
        <p:spPr bwMode="auto">
          <a:xfrm>
            <a:off x="0" y="0"/>
            <a:ext cx="10001250" cy="2212975"/>
          </a:xfrm>
          <a:prstGeom prst="rect">
            <a:avLst/>
          </a:prstGeom>
          <a:noFill/>
        </p:spPr>
      </p:pic>
      <p:pic>
        <p:nvPicPr>
          <p:cNvPr id="12293" name="Picture 5"/>
          <p:cNvPicPr>
            <a:picLocks noChangeAspect="1" noChangeArrowheads="1"/>
          </p:cNvPicPr>
          <p:nvPr/>
        </p:nvPicPr>
        <p:blipFill>
          <a:blip r:embed="rId4"/>
          <a:srcRect/>
          <a:stretch>
            <a:fillRect/>
          </a:stretch>
        </p:blipFill>
        <p:spPr bwMode="auto">
          <a:xfrm>
            <a:off x="0" y="1544638"/>
            <a:ext cx="10160000" cy="922337"/>
          </a:xfrm>
          <a:prstGeom prst="rect">
            <a:avLst/>
          </a:prstGeom>
          <a:noFill/>
        </p:spPr>
      </p:pic>
      <p:sp>
        <p:nvSpPr>
          <p:cNvPr id="12294" name="Text Box 6"/>
          <p:cNvSpPr txBox="1">
            <a:spLocks noChangeArrowheads="1"/>
          </p:cNvSpPr>
          <p:nvPr/>
        </p:nvSpPr>
        <p:spPr bwMode="auto">
          <a:xfrm>
            <a:off x="636588" y="2166938"/>
            <a:ext cx="8801100" cy="5541962"/>
          </a:xfrm>
          <a:prstGeom prst="rect">
            <a:avLst/>
          </a:prstGeom>
          <a:noFill/>
          <a:ln w="9525">
            <a:noFill/>
            <a:miter lim="800000"/>
            <a:headEnd/>
            <a:tailEnd/>
          </a:ln>
          <a:effectLst/>
        </p:spPr>
        <p:txBody>
          <a:bodyPr lIns="0" tIns="0" rIns="0" bIns="0">
            <a:spAutoFit/>
          </a:bodyPr>
          <a:lstStyle/>
          <a:p>
            <a:pPr lvl="1" indent="-342900">
              <a:lnSpc>
                <a:spcPct val="95000"/>
              </a:lnSpc>
              <a:buClr>
                <a:srgbClr val="FFFFFF"/>
              </a:buClr>
              <a:buSzPct val="100000"/>
              <a:buFontTx/>
              <a:buChar char="•"/>
            </a:pPr>
            <a:r>
              <a:rPr lang="en-US" sz="1900">
                <a:solidFill>
                  <a:srgbClr val="FFFFFF"/>
                </a:solidFill>
                <a:latin typeface="Arial" pitchFamily="34" charset="0"/>
              </a:rPr>
              <a:t>Roman lawyers were different than today because they weren't paid and did not present the case (this was mainly done by the client)</a:t>
            </a:r>
            <a:endParaRPr lang="en-US"/>
          </a:p>
          <a:p>
            <a:pPr lvl="1" indent="-342900">
              <a:lnSpc>
                <a:spcPct val="95000"/>
              </a:lnSpc>
              <a:buClr>
                <a:srgbClr val="FFFFFF"/>
              </a:buClr>
              <a:buSzPct val="100000"/>
              <a:buFontTx/>
              <a:buChar char="•"/>
            </a:pPr>
            <a:r>
              <a:rPr lang="en-US" sz="1900">
                <a:solidFill>
                  <a:srgbClr val="FFFFFF"/>
                </a:solidFill>
                <a:latin typeface="Arial" pitchFamily="34" charset="0"/>
              </a:rPr>
              <a:t>They could offer advice and had the choice to present a speech for either side</a:t>
            </a:r>
            <a:endParaRPr lang="en-US"/>
          </a:p>
          <a:p>
            <a:pPr lvl="1" indent="-342900">
              <a:lnSpc>
                <a:spcPct val="95000"/>
              </a:lnSpc>
              <a:buClr>
                <a:srgbClr val="FFFFFF"/>
              </a:buClr>
              <a:buSzPct val="100000"/>
              <a:buFontTx/>
              <a:buChar char="•"/>
            </a:pPr>
            <a:r>
              <a:rPr lang="en-US" sz="1900">
                <a:solidFill>
                  <a:srgbClr val="FFFFFF"/>
                </a:solidFill>
                <a:latin typeface="Arial" pitchFamily="34" charset="0"/>
              </a:rPr>
              <a:t> In early Rome, a wealthy class of law specialists developed called juris consults who gave legal opinions to people</a:t>
            </a:r>
            <a:endParaRPr lang="en-US"/>
          </a:p>
          <a:p>
            <a:pPr marL="857250" lvl="2" indent="-285750">
              <a:lnSpc>
                <a:spcPct val="95000"/>
              </a:lnSpc>
              <a:buClr>
                <a:srgbClr val="FFFFFF"/>
              </a:buClr>
              <a:buSzPct val="80000"/>
              <a:buFont typeface="Courier New" pitchFamily="49" charset="0"/>
              <a:buChar char="o"/>
            </a:pPr>
            <a:r>
              <a:rPr lang="en-US" sz="1900">
                <a:solidFill>
                  <a:srgbClr val="FFFFFF"/>
                </a:solidFill>
                <a:latin typeface="Arial" pitchFamily="34" charset="0"/>
              </a:rPr>
              <a:t>This was not their main career it was more of a hobby</a:t>
            </a:r>
            <a:endParaRPr lang="en-US"/>
          </a:p>
          <a:p>
            <a:pPr lvl="1" indent="-342900">
              <a:lnSpc>
                <a:spcPct val="95000"/>
              </a:lnSpc>
              <a:buClr>
                <a:srgbClr val="FFFFFF"/>
              </a:buClr>
              <a:buSzPct val="100000"/>
              <a:buFontTx/>
              <a:buChar char="•"/>
            </a:pPr>
            <a:r>
              <a:rPr lang="en-US" sz="1900">
                <a:solidFill>
                  <a:srgbClr val="FFFFFF"/>
                </a:solidFill>
                <a:latin typeface="Arial" pitchFamily="34" charset="0"/>
              </a:rPr>
              <a:t>Notaries appeared later in the roman empire. </a:t>
            </a:r>
            <a:endParaRPr lang="en-US"/>
          </a:p>
          <a:p>
            <a:pPr marL="857250" lvl="2" indent="-285750">
              <a:lnSpc>
                <a:spcPct val="95000"/>
              </a:lnSpc>
              <a:buClr>
                <a:srgbClr val="FFFFFF"/>
              </a:buClr>
              <a:buSzPct val="80000"/>
              <a:buFont typeface="Courier New" pitchFamily="49" charset="0"/>
              <a:buChar char="o"/>
            </a:pPr>
            <a:r>
              <a:rPr lang="en-US" sz="1900">
                <a:solidFill>
                  <a:srgbClr val="FFFFFF"/>
                </a:solidFill>
                <a:latin typeface="Arial" pitchFamily="34" charset="0"/>
              </a:rPr>
              <a:t>They were responsible for, wills, conveyances, and contracts</a:t>
            </a:r>
            <a:endParaRPr lang="en-US"/>
          </a:p>
          <a:p>
            <a:pPr lvl="1" indent="-342900">
              <a:lnSpc>
                <a:spcPct val="95000"/>
              </a:lnSpc>
              <a:buClr>
                <a:srgbClr val="FFFFFF"/>
              </a:buClr>
              <a:buSzPct val="100000"/>
              <a:buFontTx/>
              <a:buChar char="•"/>
            </a:pPr>
            <a:r>
              <a:rPr lang="en-US" sz="1900">
                <a:solidFill>
                  <a:srgbClr val="FFFFFF"/>
                </a:solidFill>
                <a:latin typeface="Arial" pitchFamily="34" charset="0"/>
              </a:rPr>
              <a:t>Anyone could call himself a legal expert, but the amount of cases he was asked to handle was up to his reputation</a:t>
            </a:r>
            <a:endParaRPr lang="en-US"/>
          </a:p>
          <a:p>
            <a:pPr lvl="1" indent="-342900">
              <a:lnSpc>
                <a:spcPct val="95000"/>
              </a:lnSpc>
              <a:buClr>
                <a:srgbClr val="FFFFFF"/>
              </a:buClr>
              <a:buSzPct val="100000"/>
              <a:buFontTx/>
              <a:buChar char="•"/>
            </a:pPr>
            <a:r>
              <a:rPr lang="en-US" sz="1900">
                <a:solidFill>
                  <a:srgbClr val="FFFFFF"/>
                </a:solidFill>
                <a:latin typeface="Arial" pitchFamily="34" charset="0"/>
              </a:rPr>
              <a:t>This changed once Claudius legalized the legal profession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9900FF"/>
                </a:solidFill>
                <a:latin typeface="Times" pitchFamily="34"/>
              </a:rPr>
              <a:t> </a:t>
            </a:r>
            <a:r>
              <a:rPr lang="en-US" sz="3500" b="1">
                <a:solidFill>
                  <a:srgbClr val="9900FF"/>
                </a:solidFill>
                <a:latin typeface="Times" pitchFamily="34"/>
              </a:rPr>
              <a:t>R</a:t>
            </a:r>
            <a:r>
              <a:rPr lang="en-US" sz="3500" b="1">
                <a:solidFill>
                  <a:srgbClr val="0000FF"/>
                </a:solidFill>
                <a:latin typeface="Times" pitchFamily="34"/>
              </a:rPr>
              <a:t>oman </a:t>
            </a:r>
            <a:r>
              <a:rPr lang="en-US" sz="3500" b="1">
                <a:solidFill>
                  <a:srgbClr val="9900FF"/>
                </a:solidFill>
                <a:latin typeface="Times" pitchFamily="34"/>
              </a:rPr>
              <a:t>Court </a:t>
            </a:r>
            <a:r>
              <a:rPr lang="en-US" sz="3500" b="1">
                <a:solidFill>
                  <a:srgbClr val="00FF00"/>
                </a:solidFill>
                <a:latin typeface="Times" pitchFamily="34"/>
              </a:rPr>
              <a:t>Procedur</a:t>
            </a:r>
            <a:r>
              <a:rPr lang="en-US" sz="3500" b="1">
                <a:solidFill>
                  <a:srgbClr val="9900FF"/>
                </a:solidFill>
                <a:latin typeface="Times" pitchFamily="34"/>
              </a:rPr>
              <a:t>e (Cont.)</a:t>
            </a:r>
            <a:r>
              <a:rPr lang="en-US" sz="3200">
                <a:solidFill>
                  <a:srgbClr val="000000"/>
                </a:solidFill>
                <a:latin typeface="Times" pitchFamily="34"/>
              </a:rPr>
              <a:t> </a:t>
            </a:r>
          </a:p>
        </p:txBody>
      </p:sp>
      <p:sp>
        <p:nvSpPr>
          <p:cNvPr id="13314" name="Rectangle 2"/>
          <p:cNvSpPr>
            <a:spLocks noGrp="1" noChangeArrowheads="1"/>
          </p:cNvSpPr>
          <p:nvPr>
            <p:ph type="body" idx="1"/>
          </p:nvPr>
        </p:nvSpPr>
        <p:spPr>
          <a:xfrm>
            <a:off x="238125" y="1541463"/>
            <a:ext cx="9653588" cy="6169025"/>
          </a:xfrm>
        </p:spPr>
        <p:txBody>
          <a:bodyPr lIns="0" tIns="0" rIns="0" bIns="0"/>
          <a:lstStyle/>
          <a:p>
            <a:pPr marL="0" indent="0">
              <a:lnSpc>
                <a:spcPct val="95000"/>
              </a:lnSpc>
              <a:spcBef>
                <a:spcPct val="0"/>
              </a:spcBef>
              <a:buFontTx/>
              <a:buNone/>
            </a:pPr>
            <a:r>
              <a:rPr lang="en-US" sz="2700">
                <a:solidFill>
                  <a:srgbClr val="FF0000"/>
                </a:solidFill>
                <a:latin typeface="Times" pitchFamily="34"/>
              </a:rPr>
              <a:t> </a:t>
            </a:r>
            <a:endParaRPr lang="en-US"/>
          </a:p>
          <a:p>
            <a:pPr marL="0" indent="0">
              <a:lnSpc>
                <a:spcPct val="95000"/>
              </a:lnSpc>
              <a:spcBef>
                <a:spcPct val="0"/>
              </a:spcBef>
              <a:buFontTx/>
              <a:buNone/>
            </a:pPr>
            <a:r>
              <a:rPr lang="en-US" sz="2100">
                <a:solidFill>
                  <a:srgbClr val="FF0000"/>
                </a:solidFill>
                <a:latin typeface="Times" pitchFamily="34"/>
              </a:rPr>
              <a:t>•</a:t>
            </a:r>
            <a:r>
              <a:rPr lang="en-US" sz="2100">
                <a:solidFill>
                  <a:srgbClr val="FF9900"/>
                </a:solidFill>
                <a:latin typeface="Times" pitchFamily="34"/>
              </a:rPr>
              <a:t>Roman trial proceedings differed during the Republic and the Empire. </a:t>
            </a:r>
            <a:endParaRPr lang="en-US"/>
          </a:p>
          <a:p>
            <a:pPr marL="0" indent="0">
              <a:lnSpc>
                <a:spcPct val="95000"/>
              </a:lnSpc>
              <a:spcBef>
                <a:spcPct val="0"/>
              </a:spcBef>
              <a:buFontTx/>
              <a:buNone/>
            </a:pPr>
            <a:r>
              <a:rPr lang="en-US" sz="2100">
                <a:solidFill>
                  <a:srgbClr val="FF9900"/>
                </a:solidFill>
                <a:latin typeface="Times" pitchFamily="34"/>
              </a:rPr>
              <a:t>•During the republic, court cases were mostly private matters, and the verdicts</a:t>
            </a:r>
            <a:r>
              <a:rPr lang="en-US" sz="2100">
                <a:solidFill>
                  <a:srgbClr val="FF0000"/>
                </a:solidFill>
                <a:latin typeface="Times" pitchFamily="34"/>
              </a:rPr>
              <a:t> were made by the judge (praetor) and the jury (quaestiones.) Anyone who had the aid of a patron could press charges. </a:t>
            </a:r>
            <a:endParaRPr lang="en-US"/>
          </a:p>
          <a:p>
            <a:pPr marL="0" indent="0">
              <a:lnSpc>
                <a:spcPct val="95000"/>
              </a:lnSpc>
              <a:spcBef>
                <a:spcPct val="0"/>
              </a:spcBef>
              <a:buFontTx/>
              <a:buNone/>
            </a:pPr>
            <a:r>
              <a:rPr lang="en-US" sz="2100">
                <a:solidFill>
                  <a:srgbClr val="FF0000"/>
                </a:solidFill>
                <a:latin typeface="Times" pitchFamily="34"/>
              </a:rPr>
              <a:t>•During the Empire, Roman courts and their proceedings became much more elaborate </a:t>
            </a:r>
            <a:r>
              <a:rPr lang="en-US" sz="2100">
                <a:solidFill>
                  <a:srgbClr val="FFFF00"/>
                </a:solidFill>
                <a:latin typeface="Times" pitchFamily="34"/>
              </a:rPr>
              <a:t>and organized. The senate took over the role of the Jury in the three criminal courts, one run by the emperor, another by the consuls, and a third by the city prefect. </a:t>
            </a:r>
            <a:endParaRPr lang="en-US"/>
          </a:p>
          <a:p>
            <a:pPr marL="0" indent="0">
              <a:lnSpc>
                <a:spcPct val="95000"/>
              </a:lnSpc>
              <a:spcBef>
                <a:spcPct val="0"/>
              </a:spcBef>
              <a:buFontTx/>
              <a:buNone/>
            </a:pPr>
            <a:r>
              <a:rPr lang="en-US" sz="2100">
                <a:solidFill>
                  <a:srgbClr val="FFFF00"/>
                </a:solidFill>
                <a:latin typeface="Times" pitchFamily="34"/>
              </a:rPr>
              <a:t>•The courts in Imperial Rome were not</a:t>
            </a:r>
            <a:r>
              <a:rPr lang="en-US" sz="2100">
                <a:solidFill>
                  <a:srgbClr val="FF0000"/>
                </a:solidFill>
                <a:latin typeface="Times" pitchFamily="34"/>
              </a:rPr>
              <a:t> subject to public appeals, as they had been during the republic.  Consuls decided upon whether o</a:t>
            </a:r>
            <a:r>
              <a:rPr lang="en-US" sz="2100">
                <a:solidFill>
                  <a:srgbClr val="FFFFFF"/>
                </a:solidFill>
                <a:latin typeface="Times" pitchFamily="34"/>
              </a:rPr>
              <a:t>r not a case wo</a:t>
            </a:r>
            <a:r>
              <a:rPr lang="en-US" sz="2100">
                <a:solidFill>
                  <a:srgbClr val="FF0000"/>
                </a:solidFill>
                <a:latin typeface="Times" pitchFamily="34"/>
              </a:rPr>
              <a:t>uld go to trial, and the presentation of evidence and calling of witnesses was strictly timed and recorded. </a:t>
            </a:r>
            <a:endParaRPr lang="en-US"/>
          </a:p>
          <a:p>
            <a:pPr marL="0" indent="0">
              <a:lnSpc>
                <a:spcPct val="95000"/>
              </a:lnSpc>
              <a:spcBef>
                <a:spcPct val="0"/>
              </a:spcBef>
              <a:buFontTx/>
              <a:buNone/>
            </a:pPr>
            <a:r>
              <a:rPr lang="en-US" sz="2100">
                <a:solidFill>
                  <a:srgbClr val="FF0000"/>
                </a:solidFill>
                <a:latin typeface="Times" pitchFamily="34"/>
              </a:rPr>
              <a:t>•Provincial governors were </a:t>
            </a:r>
            <a:r>
              <a:rPr lang="en-US" sz="2100">
                <a:solidFill>
                  <a:srgbClr val="FF00FF"/>
                </a:solidFill>
                <a:latin typeface="Times" pitchFamily="34"/>
              </a:rPr>
              <a:t>allowed to compose their own formulas for court procedures, and in some cases, new governors changed the formulas every year, making the system impossible to keep up with.</a:t>
            </a:r>
            <a:r>
              <a:rPr lang="en-US" sz="2400">
                <a:solidFill>
                  <a:srgbClr val="FF00FF"/>
                </a:solidFill>
                <a:latin typeface="Times" pitchFamily="34"/>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193675" y="152400"/>
            <a:ext cx="9885363" cy="1106488"/>
          </a:xfrm>
        </p:spPr>
        <p:txBody>
          <a:bodyPr lIns="0" tIns="0" rIns="0" bIns="0" anchor="t"/>
          <a:lstStyle/>
          <a:p>
            <a:pPr>
              <a:lnSpc>
                <a:spcPct val="95000"/>
              </a:lnSpc>
            </a:pPr>
            <a:r>
              <a:rPr lang="en-US" sz="4800">
                <a:solidFill>
                  <a:srgbClr val="FFFFFF"/>
                </a:solidFill>
                <a:latin typeface="Times" pitchFamily="34"/>
              </a:rPr>
              <a:t>Punishments of Roman Law</a:t>
            </a:r>
            <a:r>
              <a:rPr lang="en-US" sz="4300">
                <a:solidFill>
                  <a:srgbClr val="FFFFFF"/>
                </a:solidFill>
                <a:latin typeface="Times" pitchFamily="34"/>
              </a:rPr>
              <a:t> </a:t>
            </a:r>
            <a:r>
              <a:rPr lang="en-US"/>
              <a:t/>
            </a:r>
            <a:br>
              <a:rPr lang="en-US"/>
            </a:br>
            <a:r>
              <a:rPr lang="en-US" sz="2400">
                <a:solidFill>
                  <a:srgbClr val="FFFFFF"/>
                </a:solidFill>
                <a:latin typeface="Times" pitchFamily="34"/>
              </a:rPr>
              <a:t>Nikki Wells</a:t>
            </a:r>
            <a:r>
              <a:rPr lang="en-US"/>
              <a:t/>
            </a:r>
            <a:br>
              <a:rPr lang="en-US"/>
            </a:br>
            <a:r>
              <a:rPr lang="en-US" sz="4300">
                <a:solidFill>
                  <a:srgbClr val="FFFFFF"/>
                </a:solidFill>
                <a:latin typeface="Times" pitchFamily="34"/>
              </a:rPr>
              <a:t> </a:t>
            </a:r>
          </a:p>
        </p:txBody>
      </p:sp>
      <p:sp>
        <p:nvSpPr>
          <p:cNvPr id="14338" name="Rectangle 2"/>
          <p:cNvSpPr>
            <a:spLocks noGrp="1" noChangeArrowheads="1"/>
          </p:cNvSpPr>
          <p:nvPr>
            <p:ph type="body" idx="1"/>
          </p:nvPr>
        </p:nvSpPr>
        <p:spPr>
          <a:xfrm>
            <a:off x="38100" y="1349375"/>
            <a:ext cx="9666288" cy="5483225"/>
          </a:xfrm>
        </p:spPr>
        <p:txBody>
          <a:bodyPr lIns="0" tIns="0" rIns="0" bIns="0"/>
          <a:lstStyle/>
          <a:p>
            <a:pPr marL="457200" lvl="1" indent="-342900">
              <a:lnSpc>
                <a:spcPct val="95000"/>
              </a:lnSpc>
              <a:spcBef>
                <a:spcPct val="0"/>
              </a:spcBef>
              <a:buClr>
                <a:srgbClr val="FF0000"/>
              </a:buClr>
              <a:buFontTx/>
              <a:buChar char="•"/>
            </a:pPr>
            <a:r>
              <a:rPr lang="en-US" sz="2700">
                <a:solidFill>
                  <a:srgbClr val="FF0000"/>
                </a:solidFill>
                <a:latin typeface="Times" pitchFamily="34"/>
              </a:rPr>
              <a:t>Forgery: </a:t>
            </a:r>
            <a:endParaRPr lang="en-US"/>
          </a:p>
          <a:p>
            <a:pPr marL="0" indent="0">
              <a:lnSpc>
                <a:spcPct val="95000"/>
              </a:lnSpc>
              <a:spcBef>
                <a:spcPct val="0"/>
              </a:spcBef>
              <a:buFontTx/>
              <a:buNone/>
            </a:pPr>
            <a:r>
              <a:rPr lang="en-US" sz="2700">
                <a:solidFill>
                  <a:srgbClr val="FFFFFF"/>
                </a:solidFill>
                <a:latin typeface="Times" pitchFamily="34"/>
              </a:rPr>
              <a:t>         - Slave: Death</a:t>
            </a:r>
            <a:endParaRPr lang="en-US"/>
          </a:p>
          <a:p>
            <a:pPr marL="0" indent="0">
              <a:lnSpc>
                <a:spcPct val="95000"/>
              </a:lnSpc>
              <a:spcBef>
                <a:spcPct val="0"/>
              </a:spcBef>
              <a:buFontTx/>
              <a:buNone/>
            </a:pPr>
            <a:r>
              <a:rPr lang="en-US" sz="2700">
                <a:solidFill>
                  <a:srgbClr val="FFFFFF"/>
                </a:solidFill>
                <a:latin typeface="Times" pitchFamily="34"/>
              </a:rPr>
              <a:t>         - Freeman: Banishment, caused then to loose there property and privileges</a:t>
            </a:r>
            <a:endParaRPr lang="en-US"/>
          </a:p>
          <a:p>
            <a:pPr marL="457200" lvl="1" indent="-342900">
              <a:lnSpc>
                <a:spcPct val="95000"/>
              </a:lnSpc>
              <a:spcBef>
                <a:spcPct val="0"/>
              </a:spcBef>
              <a:buClr>
                <a:srgbClr val="FF0000"/>
              </a:buClr>
              <a:buFontTx/>
              <a:buChar char="•"/>
            </a:pPr>
            <a:r>
              <a:rPr lang="en-US" sz="2700">
                <a:solidFill>
                  <a:srgbClr val="FF0000"/>
                </a:solidFill>
                <a:latin typeface="Times" pitchFamily="34"/>
              </a:rPr>
              <a:t>Misdemeanors:</a:t>
            </a:r>
            <a:r>
              <a:rPr lang="en-US" sz="2700">
                <a:solidFill>
                  <a:srgbClr val="000000"/>
                </a:solidFill>
                <a:latin typeface="Times" pitchFamily="34"/>
              </a:rPr>
              <a:t> excommunication from society </a:t>
            </a:r>
            <a:endParaRPr lang="en-US"/>
          </a:p>
          <a:p>
            <a:pPr marL="457200" lvl="1" indent="-342900">
              <a:lnSpc>
                <a:spcPct val="95000"/>
              </a:lnSpc>
              <a:spcBef>
                <a:spcPct val="0"/>
              </a:spcBef>
              <a:buClr>
                <a:srgbClr val="FF0000"/>
              </a:buClr>
              <a:buFontTx/>
              <a:buChar char="•"/>
            </a:pPr>
            <a:r>
              <a:rPr lang="en-US" sz="2700">
                <a:solidFill>
                  <a:srgbClr val="FF0000"/>
                </a:solidFill>
                <a:latin typeface="Times" pitchFamily="34"/>
              </a:rPr>
              <a:t>Killing Your Father (Patricide):</a:t>
            </a:r>
            <a:r>
              <a:rPr lang="en-US" sz="2700">
                <a:solidFill>
                  <a:srgbClr val="000000"/>
                </a:solidFill>
                <a:latin typeface="Times" pitchFamily="34"/>
              </a:rPr>
              <a:t>                       </a:t>
            </a:r>
            <a:endParaRPr lang="en-US"/>
          </a:p>
          <a:p>
            <a:pPr marL="457200" lvl="1" indent="-342900">
              <a:lnSpc>
                <a:spcPct val="95000"/>
              </a:lnSpc>
              <a:spcBef>
                <a:spcPct val="0"/>
              </a:spcBef>
              <a:buClr>
                <a:srgbClr val="000000"/>
              </a:buClr>
              <a:buFontTx/>
              <a:buChar char=" "/>
            </a:pPr>
            <a:r>
              <a:rPr lang="en-US" sz="2700">
                <a:solidFill>
                  <a:srgbClr val="FFFFFF"/>
                </a:solidFill>
                <a:latin typeface="Times" pitchFamily="34"/>
              </a:rPr>
              <a:t>    - The criminal was blindfolded because they were unworthy of light</a:t>
            </a:r>
            <a:endParaRPr lang="en-US"/>
          </a:p>
          <a:p>
            <a:pPr marL="457200" lvl="1" indent="-342900">
              <a:lnSpc>
                <a:spcPct val="95000"/>
              </a:lnSpc>
              <a:spcBef>
                <a:spcPct val="0"/>
              </a:spcBef>
              <a:buClr>
                <a:srgbClr val="000000"/>
              </a:buClr>
              <a:buFontTx/>
              <a:buChar char=" "/>
            </a:pPr>
            <a:r>
              <a:rPr lang="en-US" sz="2700">
                <a:solidFill>
                  <a:srgbClr val="FFFFFF"/>
                </a:solidFill>
                <a:latin typeface="Times" pitchFamily="34"/>
              </a:rPr>
              <a:t>    - They were then taken to the field of Mars and whipped with rods. </a:t>
            </a:r>
            <a:endParaRPr lang="en-US"/>
          </a:p>
          <a:p>
            <a:pPr marL="457200" lvl="1" indent="-342900">
              <a:lnSpc>
                <a:spcPct val="95000"/>
              </a:lnSpc>
              <a:spcBef>
                <a:spcPct val="0"/>
              </a:spcBef>
              <a:buClr>
                <a:srgbClr val="000000"/>
              </a:buClr>
              <a:buFontTx/>
              <a:buChar char=" "/>
            </a:pPr>
            <a:r>
              <a:rPr lang="en-US" sz="2700">
                <a:solidFill>
                  <a:srgbClr val="FFFFFF"/>
                </a:solidFill>
                <a:latin typeface="Times" pitchFamily="34"/>
              </a:rPr>
              <a:t>    - Then they were placed in a sack, which at times had a serpent in it.</a:t>
            </a:r>
            <a:endParaRPr lang="en-US"/>
          </a:p>
          <a:p>
            <a:pPr marL="457200" lvl="1" indent="-342900">
              <a:lnSpc>
                <a:spcPct val="95000"/>
              </a:lnSpc>
              <a:spcBef>
                <a:spcPct val="0"/>
              </a:spcBef>
              <a:buClr>
                <a:srgbClr val="000000"/>
              </a:buClr>
              <a:buFontTx/>
              <a:buChar char=" "/>
            </a:pPr>
            <a:r>
              <a:rPr lang="en-US" sz="2700">
                <a:solidFill>
                  <a:srgbClr val="FFFFFF"/>
                </a:solidFill>
                <a:latin typeface="Times" pitchFamily="34"/>
              </a:rPr>
              <a:t>    - The sack was then sewn shut and they were thrown into the sea</a:t>
            </a:r>
            <a:endParaRPr lang="en-US"/>
          </a:p>
          <a:p>
            <a:pPr marL="0" indent="0">
              <a:lnSpc>
                <a:spcPct val="95000"/>
              </a:lnSpc>
              <a:spcBef>
                <a:spcPct val="0"/>
              </a:spcBef>
              <a:buFontTx/>
              <a:buNone/>
            </a:pPr>
            <a:r>
              <a:rPr lang="en-US" sz="2700">
                <a:solidFill>
                  <a:srgbClr val="896F67"/>
                </a:solidFill>
                <a:latin typeface="Times" pitchFamily="34"/>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222250" y="298450"/>
            <a:ext cx="5713413" cy="1265238"/>
          </a:xfrm>
        </p:spPr>
        <p:txBody>
          <a:bodyPr lIns="0" tIns="0" rIns="0" bIns="0" anchor="t"/>
          <a:lstStyle/>
          <a:p>
            <a:pPr>
              <a:lnSpc>
                <a:spcPct val="95000"/>
              </a:lnSpc>
            </a:pPr>
            <a:r>
              <a:rPr lang="en-US" sz="4800">
                <a:solidFill>
                  <a:srgbClr val="FFFFFF"/>
                </a:solidFill>
                <a:latin typeface="Times" pitchFamily="34"/>
              </a:rPr>
              <a:t>Punishment of Roman Law</a:t>
            </a:r>
          </a:p>
        </p:txBody>
      </p:sp>
      <p:pic>
        <p:nvPicPr>
          <p:cNvPr id="15364" name="Picture 4"/>
          <p:cNvPicPr>
            <a:picLocks noChangeAspect="1" noChangeArrowheads="1"/>
          </p:cNvPicPr>
          <p:nvPr/>
        </p:nvPicPr>
        <p:blipFill>
          <a:blip r:embed="rId2"/>
          <a:srcRect/>
          <a:stretch>
            <a:fillRect/>
          </a:stretch>
        </p:blipFill>
        <p:spPr bwMode="auto">
          <a:xfrm>
            <a:off x="7189788" y="-17463"/>
            <a:ext cx="2986087" cy="3862388"/>
          </a:xfrm>
          <a:prstGeom prst="rect">
            <a:avLst/>
          </a:prstGeom>
          <a:noFill/>
        </p:spPr>
      </p:pic>
      <p:sp>
        <p:nvSpPr>
          <p:cNvPr id="15362" name="Rectangle 2"/>
          <p:cNvSpPr>
            <a:spLocks noGrp="1" noChangeArrowheads="1"/>
          </p:cNvSpPr>
          <p:nvPr>
            <p:ph type="body" idx="1"/>
          </p:nvPr>
        </p:nvSpPr>
        <p:spPr>
          <a:xfrm>
            <a:off x="166688" y="1608138"/>
            <a:ext cx="9698037" cy="5802312"/>
          </a:xfrm>
        </p:spPr>
        <p:txBody>
          <a:bodyPr lIns="0" tIns="0" rIns="0" bIns="0"/>
          <a:lstStyle/>
          <a:p>
            <a:pPr marL="0" indent="0">
              <a:lnSpc>
                <a:spcPct val="95000"/>
              </a:lnSpc>
              <a:spcBef>
                <a:spcPct val="0"/>
              </a:spcBef>
              <a:buFontTx/>
              <a:buNone/>
            </a:pPr>
            <a:r>
              <a:rPr lang="en-US" sz="2700">
                <a:solidFill>
                  <a:srgbClr val="FF0000"/>
                </a:solidFill>
                <a:latin typeface="Times" pitchFamily="34"/>
              </a:rPr>
              <a:t>Crucifixion:</a:t>
            </a:r>
            <a:r>
              <a:rPr lang="en-US" sz="2700">
                <a:solidFill>
                  <a:srgbClr val="000000"/>
                </a:solidFill>
                <a:latin typeface="Times" pitchFamily="34"/>
              </a:rPr>
              <a:t> most shameful and disgraceful </a:t>
            </a:r>
            <a:endParaRPr lang="en-US"/>
          </a:p>
          <a:p>
            <a:pPr marL="0" indent="0">
              <a:lnSpc>
                <a:spcPct val="95000"/>
              </a:lnSpc>
              <a:spcBef>
                <a:spcPct val="0"/>
              </a:spcBef>
              <a:buFontTx/>
              <a:buNone/>
            </a:pPr>
            <a:r>
              <a:rPr lang="en-US" sz="2700">
                <a:solidFill>
                  <a:srgbClr val="000000"/>
                </a:solidFill>
                <a:latin typeface="Times" pitchFamily="34"/>
              </a:rPr>
              <a:t>way of death</a:t>
            </a:r>
            <a:endParaRPr lang="en-US"/>
          </a:p>
          <a:p>
            <a:pPr marL="0" indent="0">
              <a:lnSpc>
                <a:spcPct val="95000"/>
              </a:lnSpc>
              <a:spcBef>
                <a:spcPct val="0"/>
              </a:spcBef>
              <a:buFontTx/>
              <a:buNone/>
            </a:pPr>
            <a:r>
              <a:rPr lang="en-US" sz="2700">
                <a:solidFill>
                  <a:srgbClr val="FFFFFF"/>
                </a:solidFill>
                <a:latin typeface="Times" pitchFamily="34"/>
              </a:rPr>
              <a:t>        - Used on criminals and rebels, </a:t>
            </a:r>
            <a:endParaRPr lang="en-US"/>
          </a:p>
          <a:p>
            <a:pPr marL="0" indent="0">
              <a:lnSpc>
                <a:spcPct val="95000"/>
              </a:lnSpc>
              <a:spcBef>
                <a:spcPct val="0"/>
              </a:spcBef>
              <a:buFontTx/>
              <a:buNone/>
            </a:pPr>
            <a:r>
              <a:rPr lang="en-US" sz="2700">
                <a:solidFill>
                  <a:srgbClr val="FFFFFF"/>
                </a:solidFill>
                <a:latin typeface="Times" pitchFamily="34"/>
              </a:rPr>
              <a:t>punishment for serious offenses such as </a:t>
            </a:r>
            <a:endParaRPr lang="en-US"/>
          </a:p>
          <a:p>
            <a:pPr marL="0" indent="0">
              <a:lnSpc>
                <a:spcPct val="95000"/>
              </a:lnSpc>
              <a:spcBef>
                <a:spcPct val="0"/>
              </a:spcBef>
              <a:buFontTx/>
              <a:buNone/>
            </a:pPr>
            <a:r>
              <a:rPr lang="en-US" sz="2700">
                <a:solidFill>
                  <a:srgbClr val="FFFFFF"/>
                </a:solidFill>
                <a:latin typeface="Times" pitchFamily="34"/>
              </a:rPr>
              <a:t>rebellion, treason, and robbery.</a:t>
            </a:r>
            <a:endParaRPr lang="en-US"/>
          </a:p>
          <a:p>
            <a:pPr marL="0" indent="0">
              <a:lnSpc>
                <a:spcPct val="95000"/>
              </a:lnSpc>
              <a:spcBef>
                <a:spcPct val="0"/>
              </a:spcBef>
              <a:buFontTx/>
              <a:buNone/>
            </a:pPr>
            <a:r>
              <a:rPr lang="en-US" sz="2700">
                <a:solidFill>
                  <a:srgbClr val="FFFFFF"/>
                </a:solidFill>
                <a:latin typeface="Times" pitchFamily="34"/>
              </a:rPr>
              <a:t>        - The Romans used crucifixion because </a:t>
            </a:r>
            <a:endParaRPr lang="en-US"/>
          </a:p>
          <a:p>
            <a:pPr marL="0" indent="0">
              <a:lnSpc>
                <a:spcPct val="95000"/>
              </a:lnSpc>
              <a:spcBef>
                <a:spcPct val="0"/>
              </a:spcBef>
              <a:buFontTx/>
              <a:buNone/>
            </a:pPr>
            <a:r>
              <a:rPr lang="en-US" sz="2700">
                <a:solidFill>
                  <a:srgbClr val="FFFFFF"/>
                </a:solidFill>
                <a:latin typeface="Times" pitchFamily="34"/>
              </a:rPr>
              <a:t>it was painful and made the criminal suffer, which was seen as payment for their crimes.</a:t>
            </a:r>
            <a:endParaRPr lang="en-US"/>
          </a:p>
          <a:p>
            <a:pPr marL="0" indent="0">
              <a:lnSpc>
                <a:spcPct val="95000"/>
              </a:lnSpc>
              <a:spcBef>
                <a:spcPct val="0"/>
              </a:spcBef>
              <a:buFontTx/>
              <a:buNone/>
            </a:pPr>
            <a:r>
              <a:rPr lang="en-US" sz="2700">
                <a:solidFill>
                  <a:srgbClr val="FFFFFF"/>
                </a:solidFill>
                <a:latin typeface="Times" pitchFamily="34"/>
              </a:rPr>
              <a:t>        - The criminal had to first carry their cross outside of the city, where the execution would take place.</a:t>
            </a:r>
            <a:endParaRPr lang="en-US"/>
          </a:p>
          <a:p>
            <a:pPr marL="0" indent="0">
              <a:lnSpc>
                <a:spcPct val="95000"/>
              </a:lnSpc>
              <a:spcBef>
                <a:spcPct val="0"/>
              </a:spcBef>
              <a:buFontTx/>
              <a:buNone/>
            </a:pPr>
            <a:r>
              <a:rPr lang="en-US" sz="2700">
                <a:solidFill>
                  <a:srgbClr val="FFFFFF"/>
                </a:solidFill>
                <a:latin typeface="Times" pitchFamily="34"/>
              </a:rPr>
              <a:t>        - The criminal was then whipped with a flagrum, which was a leather whip with small pieces of metal and bone attached to it.</a:t>
            </a:r>
            <a:endParaRPr lang="en-US"/>
          </a:p>
          <a:p>
            <a:pPr marL="0" indent="0">
              <a:lnSpc>
                <a:spcPct val="95000"/>
              </a:lnSpc>
              <a:spcBef>
                <a:spcPct val="0"/>
              </a:spcBef>
              <a:buFontTx/>
              <a:buNone/>
            </a:pPr>
            <a:r>
              <a:rPr lang="en-US" sz="2700">
                <a:solidFill>
                  <a:srgbClr val="FFFFFF"/>
                </a:solidFill>
                <a:latin typeface="Times" pitchFamily="34"/>
              </a:rPr>
              <a:t>       - Next the criminal was either nailed to the cross or they were bound to the cross and left to die of hunger.</a:t>
            </a:r>
            <a:endParaRPr lang="en-US"/>
          </a:p>
          <a:p>
            <a:pPr marL="0" indent="0">
              <a:lnSpc>
                <a:spcPct val="95000"/>
              </a:lnSpc>
              <a:spcBef>
                <a:spcPct val="0"/>
              </a:spcBef>
              <a:buFontTx/>
              <a:buNone/>
            </a:pPr>
            <a:r>
              <a:rPr lang="en-US" sz="1300">
                <a:solidFill>
                  <a:srgbClr val="FFFFFF"/>
                </a:solidFill>
                <a:latin typeface="'Times New Roman'" pitchFamily="34"/>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FFFFFF"/>
                </a:solidFill>
                <a:latin typeface="Times" pitchFamily="34"/>
              </a:rPr>
              <a:t>Roman Fire and Police</a:t>
            </a:r>
          </a:p>
        </p:txBody>
      </p:sp>
      <p:sp>
        <p:nvSpPr>
          <p:cNvPr id="16386"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400">
                <a:solidFill>
                  <a:srgbClr val="FFFFFF"/>
                </a:solidFill>
                <a:latin typeface="Arial" pitchFamily="34" charset="0"/>
              </a:rPr>
              <a:t>The regular Roman army was not allowed to stay within any of the cities. Therefore there was a seperate security and fire department that protected the city.</a:t>
            </a:r>
            <a:endParaRPr lang="en-US"/>
          </a:p>
          <a:p>
            <a:pPr marL="457200" lvl="1" indent="-342900">
              <a:lnSpc>
                <a:spcPct val="95000"/>
              </a:lnSpc>
              <a:spcBef>
                <a:spcPct val="0"/>
              </a:spcBef>
              <a:buClr>
                <a:srgbClr val="000000"/>
              </a:buClr>
              <a:buFontTx/>
              <a:buChar char="•"/>
            </a:pPr>
            <a:r>
              <a:rPr lang="en-US" sz="2400">
                <a:solidFill>
                  <a:srgbClr val="FFFFFF"/>
                </a:solidFill>
                <a:latin typeface="Arial" pitchFamily="34" charset="0"/>
              </a:rPr>
              <a:t> 7,500 constables (Vigiles) protected the city</a:t>
            </a:r>
            <a:endParaRPr lang="en-US"/>
          </a:p>
          <a:p>
            <a:pPr marL="457200" lvl="1" indent="-342900">
              <a:lnSpc>
                <a:spcPct val="95000"/>
              </a:lnSpc>
              <a:spcBef>
                <a:spcPct val="0"/>
              </a:spcBef>
              <a:buClr>
                <a:srgbClr val="000000"/>
              </a:buClr>
              <a:buFontTx/>
              <a:buChar char="•"/>
            </a:pPr>
            <a:r>
              <a:rPr lang="en-US" sz="2400">
                <a:solidFill>
                  <a:srgbClr val="FFFFFF"/>
                </a:solidFill>
                <a:latin typeface="Arial" pitchFamily="34" charset="0"/>
              </a:rPr>
              <a:t> These men had to act as both a police and fire department</a:t>
            </a:r>
            <a:endParaRPr lang="en-US"/>
          </a:p>
          <a:p>
            <a:pPr marL="457200" lvl="1" indent="-342900">
              <a:lnSpc>
                <a:spcPct val="95000"/>
              </a:lnSpc>
              <a:spcBef>
                <a:spcPct val="0"/>
              </a:spcBef>
              <a:buClr>
                <a:srgbClr val="000000"/>
              </a:buClr>
              <a:buFontTx/>
              <a:buChar char="•"/>
            </a:pPr>
            <a:r>
              <a:rPr lang="en-US" sz="2400">
                <a:solidFill>
                  <a:srgbClr val="FFFFFF"/>
                </a:solidFill>
                <a:latin typeface="Arial" pitchFamily="34" charset="0"/>
              </a:rPr>
              <a:t> Small house fires were a daily occurrence</a:t>
            </a:r>
            <a:endParaRPr lang="en-US"/>
          </a:p>
          <a:p>
            <a:pPr marL="457200" lvl="1" indent="-342900">
              <a:lnSpc>
                <a:spcPct val="95000"/>
              </a:lnSpc>
              <a:spcBef>
                <a:spcPct val="0"/>
              </a:spcBef>
              <a:buClr>
                <a:srgbClr val="000000"/>
              </a:buClr>
              <a:buFontTx/>
              <a:buChar char="•"/>
            </a:pPr>
            <a:r>
              <a:rPr lang="en-US" sz="2400">
                <a:solidFill>
                  <a:srgbClr val="FFFFFF"/>
                </a:solidFill>
                <a:latin typeface="Times" pitchFamily="34"/>
              </a:rPr>
              <a:t> The Vigiles were sometime fined if they did not respond to a fire fast enough</a:t>
            </a:r>
            <a:endParaRPr lang="en-US"/>
          </a:p>
          <a:p>
            <a:pPr marL="457200" lvl="1" indent="-342900">
              <a:lnSpc>
                <a:spcPct val="95000"/>
              </a:lnSpc>
              <a:spcBef>
                <a:spcPct val="0"/>
              </a:spcBef>
              <a:buClr>
                <a:srgbClr val="000000"/>
              </a:buClr>
              <a:buFontTx/>
              <a:buChar char="•"/>
            </a:pPr>
            <a:r>
              <a:rPr lang="en-US" sz="2400">
                <a:solidFill>
                  <a:srgbClr val="FFFFFF"/>
                </a:solidFill>
                <a:latin typeface="Times" pitchFamily="34"/>
              </a:rPr>
              <a:t> Triumviri capitales- fire brigade stationed in groups of 20 or 30 that had basic tools</a:t>
            </a:r>
            <a:endParaRPr lang="en-US"/>
          </a:p>
          <a:p>
            <a:pPr marL="457200" lvl="1" indent="-342900">
              <a:lnSpc>
                <a:spcPct val="95000"/>
              </a:lnSpc>
              <a:spcBef>
                <a:spcPct val="0"/>
              </a:spcBef>
              <a:buClr>
                <a:srgbClr val="000000"/>
              </a:buClr>
              <a:buFontTx/>
              <a:buChar char="•"/>
            </a:pPr>
            <a:r>
              <a:rPr lang="en-US" sz="2400">
                <a:solidFill>
                  <a:srgbClr val="000000"/>
                </a:solidFill>
                <a:latin typeface="Times" pitchFamily="34"/>
              </a:rPr>
              <a:t>During the time of Augustus the department was broken into seven battalions. Each battalion would watch two of the fourteen regions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FFFFFF"/>
                </a:solidFill>
                <a:latin typeface="Times" pitchFamily="34"/>
              </a:rPr>
              <a:t>Roman Fire and Police</a:t>
            </a:r>
          </a:p>
        </p:txBody>
      </p:sp>
      <p:sp>
        <p:nvSpPr>
          <p:cNvPr id="17410"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400">
                <a:solidFill>
                  <a:srgbClr val="000000"/>
                </a:solidFill>
                <a:latin typeface="Times" pitchFamily="34"/>
              </a:rPr>
              <a:t>All the battalions were placed under comand of a general or prefect</a:t>
            </a:r>
            <a:endParaRPr lang="en-US"/>
          </a:p>
          <a:p>
            <a:pPr marL="457200" lvl="1" indent="-342900">
              <a:lnSpc>
                <a:spcPct val="95000"/>
              </a:lnSpc>
              <a:spcBef>
                <a:spcPct val="0"/>
              </a:spcBef>
              <a:buClr>
                <a:srgbClr val="000000"/>
              </a:buClr>
              <a:buFontTx/>
              <a:buChar char="•"/>
            </a:pPr>
            <a:r>
              <a:rPr lang="en-US" sz="2400">
                <a:solidFill>
                  <a:srgbClr val="000000"/>
                </a:solidFill>
                <a:latin typeface="Times" pitchFamily="34"/>
              </a:rPr>
              <a:t>Prefect's went around and examined kitchens in every house and examine furnaces to make sure they were working properly</a:t>
            </a:r>
            <a:endParaRPr lang="en-US"/>
          </a:p>
          <a:p>
            <a:pPr marL="457200" lvl="1" indent="-342900">
              <a:lnSpc>
                <a:spcPct val="95000"/>
              </a:lnSpc>
              <a:spcBef>
                <a:spcPct val="0"/>
              </a:spcBef>
              <a:buClr>
                <a:srgbClr val="000000"/>
              </a:buClr>
              <a:buFontTx/>
              <a:buChar char="•"/>
            </a:pPr>
            <a:r>
              <a:rPr lang="en-US" sz="2400">
                <a:solidFill>
                  <a:srgbClr val="000000"/>
                </a:solidFill>
                <a:latin typeface="Times" pitchFamily="34"/>
              </a:rPr>
              <a:t>Police broken into different categories</a:t>
            </a:r>
            <a:endParaRPr lang="en-US"/>
          </a:p>
          <a:p>
            <a:pPr marL="1257300" lvl="3">
              <a:lnSpc>
                <a:spcPct val="95000"/>
              </a:lnSpc>
              <a:spcBef>
                <a:spcPct val="0"/>
              </a:spcBef>
              <a:buClr>
                <a:srgbClr val="000000"/>
              </a:buClr>
              <a:buFont typeface="Wingdings" pitchFamily="2" charset="2"/>
              <a:buChar char="§"/>
            </a:pPr>
            <a:r>
              <a:rPr lang="en-US" sz="2400">
                <a:solidFill>
                  <a:srgbClr val="000000"/>
                </a:solidFill>
                <a:latin typeface="Times" pitchFamily="34"/>
              </a:rPr>
              <a:t>Triumviri nocturni - Primary duty was to watch the city at night</a:t>
            </a:r>
            <a:endParaRPr lang="en-US"/>
          </a:p>
          <a:p>
            <a:pPr marL="457200" lvl="1" indent="-342900">
              <a:lnSpc>
                <a:spcPct val="95000"/>
              </a:lnSpc>
              <a:spcBef>
                <a:spcPct val="0"/>
              </a:spcBef>
              <a:buClr>
                <a:srgbClr val="000000"/>
              </a:buClr>
              <a:buFontTx/>
              <a:buChar char="•"/>
            </a:pPr>
            <a:r>
              <a:rPr lang="en-US" sz="2400">
                <a:solidFill>
                  <a:srgbClr val="000000"/>
                </a:solidFill>
                <a:latin typeface="Times" pitchFamily="34"/>
              </a:rPr>
              <a:t>Police set up stations at the points where disputes were most likely to occur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49238" y="323850"/>
            <a:ext cx="9661525" cy="920750"/>
          </a:xfrm>
        </p:spPr>
        <p:txBody>
          <a:bodyPr lIns="0" tIns="0" rIns="0" bIns="0" anchor="t"/>
          <a:lstStyle/>
          <a:p>
            <a:pPr>
              <a:lnSpc>
                <a:spcPct val="95000"/>
              </a:lnSpc>
            </a:pPr>
            <a:r>
              <a:rPr lang="en-US" sz="4300">
                <a:solidFill>
                  <a:srgbClr val="6FA8DC"/>
                </a:solidFill>
                <a:latin typeface="Times" pitchFamily="34"/>
              </a:rPr>
              <a:t>Heritage of Roman Law in Europe</a:t>
            </a:r>
          </a:p>
        </p:txBody>
      </p:sp>
      <p:sp>
        <p:nvSpPr>
          <p:cNvPr id="18434" name="Rectangle 2"/>
          <p:cNvSpPr>
            <a:spLocks noGrp="1" noChangeArrowheads="1"/>
          </p:cNvSpPr>
          <p:nvPr>
            <p:ph type="body" idx="1"/>
          </p:nvPr>
        </p:nvSpPr>
        <p:spPr>
          <a:xfrm>
            <a:off x="523875" y="1379538"/>
            <a:ext cx="9215438" cy="5738812"/>
          </a:xfrm>
        </p:spPr>
        <p:txBody>
          <a:bodyPr lIns="0" tIns="0" rIns="0" bIns="0"/>
          <a:lstStyle/>
          <a:p>
            <a:pPr marL="457200" lvl="1" indent="-342900">
              <a:lnSpc>
                <a:spcPct val="95000"/>
              </a:lnSpc>
              <a:spcBef>
                <a:spcPct val="0"/>
              </a:spcBef>
              <a:buClr>
                <a:srgbClr val="9FC5E8"/>
              </a:buClr>
              <a:buFontTx/>
              <a:buChar char="•"/>
            </a:pPr>
            <a:r>
              <a:rPr lang="en-US" sz="2700">
                <a:solidFill>
                  <a:srgbClr val="9FC5E8"/>
                </a:solidFill>
                <a:latin typeface="Times" pitchFamily="34"/>
              </a:rPr>
              <a:t> Studied intensively at law school in Bologna and at other European universities towards the end of the Middle Ages</a:t>
            </a:r>
            <a:endParaRPr lang="en-US"/>
          </a:p>
          <a:p>
            <a:pPr marL="457200" lvl="1" indent="-342900">
              <a:lnSpc>
                <a:spcPct val="95000"/>
              </a:lnSpc>
              <a:spcBef>
                <a:spcPct val="0"/>
              </a:spcBef>
              <a:buClr>
                <a:srgbClr val="9FC5E8"/>
              </a:buClr>
              <a:buFontTx/>
              <a:buChar char="•"/>
            </a:pPr>
            <a:r>
              <a:rPr lang="en-US" sz="2700">
                <a:solidFill>
                  <a:srgbClr val="9FC5E8"/>
                </a:solidFill>
                <a:latin typeface="Times" pitchFamily="34"/>
              </a:rPr>
              <a:t>Better suited to regulate economic transactions and gave the people legal protection of property and ability to pass down a will</a:t>
            </a:r>
            <a:endParaRPr lang="en-US"/>
          </a:p>
          <a:p>
            <a:pPr marL="457200" lvl="1" indent="-342900">
              <a:lnSpc>
                <a:spcPct val="95000"/>
              </a:lnSpc>
              <a:spcBef>
                <a:spcPct val="0"/>
              </a:spcBef>
              <a:buClr>
                <a:srgbClr val="9FC5E8"/>
              </a:buClr>
              <a:buFontTx/>
              <a:buChar char="•"/>
            </a:pPr>
            <a:r>
              <a:rPr lang="en-US" sz="2700">
                <a:solidFill>
                  <a:srgbClr val="9FC5E8"/>
                </a:solidFill>
                <a:latin typeface="Times" pitchFamily="34"/>
              </a:rPr>
              <a:t> A consistent legal system was developed for all of continental Europe called Ius Commune, or civil law</a:t>
            </a:r>
            <a:endParaRPr lang="en-US"/>
          </a:p>
          <a:p>
            <a:pPr marL="457200" lvl="1" indent="-342900">
              <a:lnSpc>
                <a:spcPct val="95000"/>
              </a:lnSpc>
              <a:spcBef>
                <a:spcPct val="0"/>
              </a:spcBef>
              <a:buClr>
                <a:srgbClr val="9FC5E8"/>
              </a:buClr>
              <a:buFontTx/>
              <a:buChar char="•"/>
            </a:pPr>
            <a:r>
              <a:rPr lang="en-US" sz="2700">
                <a:solidFill>
                  <a:srgbClr val="9FC5E8"/>
                </a:solidFill>
                <a:latin typeface="Times" pitchFamily="34"/>
              </a:rPr>
              <a:t> This legal system ended as nations were established and codified their own set of laws</a:t>
            </a:r>
            <a:endParaRPr lang="en-US"/>
          </a:p>
          <a:p>
            <a:pPr marL="0" indent="0">
              <a:lnSpc>
                <a:spcPct val="95000"/>
              </a:lnSpc>
              <a:spcBef>
                <a:spcPct val="0"/>
              </a:spcBef>
              <a:buFontTx/>
              <a:buNone/>
            </a:pPr>
            <a:r>
              <a:rPr lang="en-US" sz="2700">
                <a:solidFill>
                  <a:srgbClr val="FFFFFF"/>
                </a:solidFill>
                <a:latin typeface="Times" pitchFamily="34"/>
              </a:rPr>
              <a:t> </a:t>
            </a:r>
          </a:p>
        </p:txBody>
      </p:sp>
      <p:pic>
        <p:nvPicPr>
          <p:cNvPr id="18436" name="Picture 4"/>
          <p:cNvPicPr>
            <a:picLocks noChangeAspect="1" noChangeArrowheads="1"/>
          </p:cNvPicPr>
          <p:nvPr/>
        </p:nvPicPr>
        <p:blipFill>
          <a:blip r:embed="rId2"/>
          <a:srcRect/>
          <a:stretch>
            <a:fillRect/>
          </a:stretch>
        </p:blipFill>
        <p:spPr bwMode="auto">
          <a:xfrm>
            <a:off x="6970713" y="5335588"/>
            <a:ext cx="2284412" cy="210343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ctrTitle"/>
          </p:nvPr>
        </p:nvSpPr>
        <p:spPr>
          <a:xfrm>
            <a:off x="890588" y="1658938"/>
            <a:ext cx="8547100" cy="5170487"/>
          </a:xfrm>
        </p:spPr>
        <p:txBody>
          <a:bodyPr lIns="0" tIns="0" rIns="0" bIns="0" anchor="t"/>
          <a:lstStyle/>
          <a:p>
            <a:pPr>
              <a:lnSpc>
                <a:spcPct val="95000"/>
              </a:lnSpc>
            </a:pPr>
            <a:r>
              <a:rPr lang="en-US" sz="2700">
                <a:solidFill>
                  <a:srgbClr val="99CCFF"/>
                </a:solidFill>
                <a:latin typeface="Arial" pitchFamily="34" charset="0"/>
              </a:rPr>
              <a:t>-Justinian revised all of Roman law</a:t>
            </a:r>
            <a:br>
              <a:rPr lang="en-US" sz="2700">
                <a:solidFill>
                  <a:srgbClr val="99CCFF"/>
                </a:solidFill>
                <a:latin typeface="Arial" pitchFamily="34" charset="0"/>
              </a:rPr>
            </a:br>
            <a:r>
              <a:rPr lang="en-US" sz="2700">
                <a:solidFill>
                  <a:srgbClr val="99CCFF"/>
                </a:solidFill>
                <a:latin typeface="Arial" pitchFamily="34" charset="0"/>
              </a:rPr>
              <a:t>-The total revision of law had never been attempted</a:t>
            </a:r>
            <a:br>
              <a:rPr lang="en-US" sz="2700">
                <a:solidFill>
                  <a:srgbClr val="99CCFF"/>
                </a:solidFill>
                <a:latin typeface="Arial" pitchFamily="34" charset="0"/>
              </a:rPr>
            </a:br>
            <a:r>
              <a:rPr lang="en-US" sz="2700">
                <a:solidFill>
                  <a:srgbClr val="99CCFF"/>
                </a:solidFill>
                <a:latin typeface="Arial" pitchFamily="34" charset="0"/>
              </a:rPr>
              <a:t>-The revisions Justinian made are today known as</a:t>
            </a:r>
            <a:r>
              <a:rPr lang="en-US" sz="2700">
                <a:solidFill>
                  <a:srgbClr val="000000"/>
                </a:solidFill>
                <a:latin typeface="Arial" pitchFamily="34" charset="0"/>
              </a:rPr>
              <a:t> </a:t>
            </a:r>
            <a:r>
              <a:rPr lang="en-US" sz="2700">
                <a:solidFill>
                  <a:srgbClr val="0099FF"/>
                </a:solidFill>
                <a:latin typeface="Arial" pitchFamily="34" charset="0"/>
              </a:rPr>
              <a:t>Corpus Juris Civilis</a:t>
            </a:r>
            <a:r>
              <a:rPr lang="en-US" sz="2700">
                <a:solidFill>
                  <a:srgbClr val="99CCFF"/>
                </a:solidFill>
                <a:latin typeface="Arial" pitchFamily="34" charset="0"/>
              </a:rPr>
              <a:t>. This includes the</a:t>
            </a:r>
            <a:r>
              <a:rPr lang="en-US" sz="2700">
                <a:solidFill>
                  <a:srgbClr val="000000"/>
                </a:solidFill>
                <a:latin typeface="Arial" pitchFamily="34" charset="0"/>
              </a:rPr>
              <a:t> </a:t>
            </a:r>
            <a:r>
              <a:rPr lang="en-US" sz="2700">
                <a:solidFill>
                  <a:srgbClr val="0099FF"/>
                </a:solidFill>
                <a:latin typeface="Arial" pitchFamily="34" charset="0"/>
              </a:rPr>
              <a:t>Codex Justinianus</a:t>
            </a:r>
            <a:r>
              <a:rPr lang="en-US" sz="2700">
                <a:solidFill>
                  <a:srgbClr val="99CCFF"/>
                </a:solidFill>
                <a:latin typeface="Arial" pitchFamily="34" charset="0"/>
              </a:rPr>
              <a:t>,</a:t>
            </a:r>
            <a:r>
              <a:rPr lang="en-US" sz="2700">
                <a:solidFill>
                  <a:srgbClr val="000000"/>
                </a:solidFill>
                <a:latin typeface="Arial" pitchFamily="34" charset="0"/>
              </a:rPr>
              <a:t> </a:t>
            </a:r>
            <a:r>
              <a:rPr lang="en-US" sz="2700">
                <a:solidFill>
                  <a:srgbClr val="0099FF"/>
                </a:solidFill>
                <a:latin typeface="Arial" pitchFamily="34" charset="0"/>
              </a:rPr>
              <a:t>Digesta</a:t>
            </a:r>
            <a:r>
              <a:rPr lang="en-US" sz="2700">
                <a:solidFill>
                  <a:srgbClr val="99CCFF"/>
                </a:solidFill>
                <a:latin typeface="Arial" pitchFamily="34" charset="0"/>
              </a:rPr>
              <a:t>, the</a:t>
            </a:r>
            <a:r>
              <a:rPr lang="en-US" sz="2700">
                <a:solidFill>
                  <a:srgbClr val="000000"/>
                </a:solidFill>
                <a:latin typeface="Arial" pitchFamily="34" charset="0"/>
              </a:rPr>
              <a:t> </a:t>
            </a:r>
            <a:r>
              <a:rPr lang="en-US" sz="2700">
                <a:solidFill>
                  <a:srgbClr val="0099FF"/>
                </a:solidFill>
                <a:latin typeface="Arial" pitchFamily="34" charset="0"/>
              </a:rPr>
              <a:t>Institutiones</a:t>
            </a:r>
            <a:r>
              <a:rPr lang="en-US" sz="2700">
                <a:solidFill>
                  <a:srgbClr val="99CCFF"/>
                </a:solidFill>
                <a:latin typeface="Arial" pitchFamily="34" charset="0"/>
              </a:rPr>
              <a:t>,</a:t>
            </a:r>
            <a:r>
              <a:rPr lang="en-US" sz="2700">
                <a:solidFill>
                  <a:srgbClr val="000000"/>
                </a:solidFill>
                <a:latin typeface="Arial" pitchFamily="34" charset="0"/>
              </a:rPr>
              <a:t> </a:t>
            </a:r>
            <a:r>
              <a:rPr lang="en-US" sz="2700">
                <a:solidFill>
                  <a:srgbClr val="99CCFF"/>
                </a:solidFill>
                <a:latin typeface="Arial" pitchFamily="34" charset="0"/>
              </a:rPr>
              <a:t>and the</a:t>
            </a:r>
            <a:r>
              <a:rPr lang="en-US" sz="2700">
                <a:solidFill>
                  <a:srgbClr val="0099FF"/>
                </a:solidFill>
                <a:latin typeface="Arial" pitchFamily="34" charset="0"/>
              </a:rPr>
              <a:t> Novellae</a:t>
            </a:r>
            <a:r>
              <a:rPr lang="en-US" sz="2700">
                <a:solidFill>
                  <a:srgbClr val="99CCFF"/>
                </a:solidFill>
                <a:latin typeface="Arial" pitchFamily="34" charset="0"/>
              </a:rPr>
              <a:t>. </a:t>
            </a:r>
            <a:br>
              <a:rPr lang="en-US" sz="2700">
                <a:solidFill>
                  <a:srgbClr val="99CCFF"/>
                </a:solidFill>
                <a:latin typeface="Arial" pitchFamily="34" charset="0"/>
              </a:rPr>
            </a:br>
            <a:r>
              <a:rPr lang="en-US" sz="2700">
                <a:solidFill>
                  <a:srgbClr val="99CCFF"/>
                </a:solidFill>
                <a:latin typeface="Arial" pitchFamily="34" charset="0"/>
              </a:rPr>
              <a:t>-The first draft of Codex Justinianus was created on April 27, 529</a:t>
            </a:r>
            <a:br>
              <a:rPr lang="en-US" sz="2700">
                <a:solidFill>
                  <a:srgbClr val="99CCFF"/>
                </a:solidFill>
                <a:latin typeface="Arial" pitchFamily="34" charset="0"/>
              </a:rPr>
            </a:br>
            <a:r>
              <a:rPr lang="en-US" sz="2700">
                <a:solidFill>
                  <a:srgbClr val="99CCFF"/>
                </a:solidFill>
                <a:latin typeface="Arial" pitchFamily="34" charset="0"/>
              </a:rPr>
              <a:t>-The Digesta was a compilation of older Latin legal texts.</a:t>
            </a:r>
            <a:br>
              <a:rPr lang="en-US" sz="2700">
                <a:solidFill>
                  <a:srgbClr val="99CCFF"/>
                </a:solidFill>
                <a:latin typeface="Arial" pitchFamily="34" charset="0"/>
              </a:rPr>
            </a:br>
            <a:r>
              <a:rPr lang="en-US" sz="2700">
                <a:solidFill>
                  <a:srgbClr val="99CCFF"/>
                </a:solidFill>
                <a:latin typeface="Arial" pitchFamily="34" charset="0"/>
              </a:rPr>
              <a:t>-Institutiones was about the basic principles of Roman law.</a:t>
            </a:r>
            <a:br>
              <a:rPr lang="en-US" sz="2700">
                <a:solidFill>
                  <a:srgbClr val="99CCFF"/>
                </a:solidFill>
                <a:latin typeface="Arial" pitchFamily="34" charset="0"/>
              </a:rPr>
            </a:br>
            <a:r>
              <a:rPr lang="en-US" sz="2700">
                <a:solidFill>
                  <a:srgbClr val="99CCFF"/>
                </a:solidFill>
                <a:latin typeface="Arial" pitchFamily="34" charset="0"/>
              </a:rPr>
              <a:t>-Novellae was a list of new laws that Justinian made</a:t>
            </a:r>
            <a:br>
              <a:rPr lang="en-US" sz="2700">
                <a:solidFill>
                  <a:srgbClr val="99CCFF"/>
                </a:solidFill>
                <a:latin typeface="Arial" pitchFamily="34" charset="0"/>
              </a:rPr>
            </a:br>
            <a:r>
              <a:rPr lang="en-US" sz="2700">
                <a:solidFill>
                  <a:srgbClr val="99CCFF"/>
                </a:solidFill>
                <a:latin typeface="Arial" pitchFamily="34" charset="0"/>
              </a:rPr>
              <a:t>-The Novellae, unlike the rest of the Corpus, was written in Greek</a:t>
            </a:r>
            <a:br>
              <a:rPr lang="en-US" sz="2700">
                <a:solidFill>
                  <a:srgbClr val="99CCFF"/>
                </a:solidFill>
                <a:latin typeface="Arial" pitchFamily="34" charset="0"/>
              </a:rPr>
            </a:br>
            <a:r>
              <a:rPr lang="en-US" sz="2700">
                <a:solidFill>
                  <a:srgbClr val="99CCFF"/>
                </a:solidFill>
                <a:latin typeface="Arial" pitchFamily="34" charset="0"/>
              </a:rPr>
              <a:t>-The Corpus forms the basic Latin jurisprudence and canon law.</a:t>
            </a:r>
          </a:p>
        </p:txBody>
      </p:sp>
      <p:sp>
        <p:nvSpPr>
          <p:cNvPr id="19458" name="Rectangle 2"/>
          <p:cNvSpPr>
            <a:spLocks noGrp="1" noChangeArrowheads="1"/>
          </p:cNvSpPr>
          <p:nvPr>
            <p:ph type="subTitle" idx="1"/>
          </p:nvPr>
        </p:nvSpPr>
        <p:spPr>
          <a:xfrm>
            <a:off x="1544638" y="203200"/>
            <a:ext cx="7023100" cy="1847850"/>
          </a:xfrm>
        </p:spPr>
        <p:txBody>
          <a:bodyPr lIns="0" tIns="0" rIns="0" bIns="0"/>
          <a:lstStyle/>
          <a:p>
            <a:pPr>
              <a:lnSpc>
                <a:spcPct val="95000"/>
              </a:lnSpc>
              <a:spcBef>
                <a:spcPct val="0"/>
              </a:spcBef>
            </a:pPr>
            <a:r>
              <a:rPr lang="en-US" sz="4000">
                <a:solidFill>
                  <a:srgbClr val="FFFFFF"/>
                </a:solidFill>
                <a:latin typeface="Arial Unicode MS" pitchFamily="34" charset="-128"/>
              </a:rPr>
              <a:t>Justinian’s Effect on Roman Law</a:t>
            </a:r>
          </a:p>
        </p:txBody>
      </p:sp>
      <p:pic>
        <p:nvPicPr>
          <p:cNvPr id="19460" name="Picture 4"/>
          <p:cNvPicPr>
            <a:picLocks noChangeAspect="1" noChangeArrowheads="1"/>
          </p:cNvPicPr>
          <p:nvPr/>
        </p:nvPicPr>
        <p:blipFill>
          <a:blip r:embed="rId2"/>
          <a:srcRect/>
          <a:stretch>
            <a:fillRect/>
          </a:stretch>
        </p:blipFill>
        <p:spPr bwMode="auto">
          <a:xfrm>
            <a:off x="152400" y="255588"/>
            <a:ext cx="1276350" cy="174148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000000"/>
                </a:solidFill>
                <a:latin typeface="Times" pitchFamily="34"/>
              </a:rPr>
              <a:t>Roman Court Procedure</a:t>
            </a:r>
          </a:p>
        </p:txBody>
      </p:sp>
      <p:sp>
        <p:nvSpPr>
          <p:cNvPr id="3074" name="Rectangle 2"/>
          <p:cNvSpPr>
            <a:spLocks noGrp="1" noChangeArrowheads="1"/>
          </p:cNvSpPr>
          <p:nvPr>
            <p:ph type="body" idx="1"/>
          </p:nvPr>
        </p:nvSpPr>
        <p:spPr>
          <a:xfrm>
            <a:off x="225425" y="1363663"/>
            <a:ext cx="9758363" cy="3271837"/>
          </a:xfrm>
        </p:spPr>
        <p:txBody>
          <a:bodyPr lIns="0" tIns="0" rIns="0" bIns="0"/>
          <a:lstStyle/>
          <a:p>
            <a:pPr marL="457200" lvl="1" indent="-342900">
              <a:lnSpc>
                <a:spcPct val="95000"/>
              </a:lnSpc>
              <a:spcBef>
                <a:spcPct val="0"/>
              </a:spcBef>
              <a:buClr>
                <a:srgbClr val="000000"/>
              </a:buClr>
              <a:buFontTx/>
              <a:buChar char="•"/>
            </a:pPr>
            <a:r>
              <a:rPr lang="en-US" sz="2700">
                <a:solidFill>
                  <a:srgbClr val="FFFFFF"/>
                </a:solidFill>
                <a:latin typeface="Times" pitchFamily="34"/>
              </a:rPr>
              <a:t>With no public prosecution service, citizens had to bring cases up themselves.</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At early stages, this was done by verbal summons rather than a legal document. </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Next, a judge would be appointed and he would decide on the outcome of the case.</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The two parties could either agree on a judge or choose one from a list called the album iudicum.</a:t>
            </a:r>
          </a:p>
        </p:txBody>
      </p:sp>
      <p:pic>
        <p:nvPicPr>
          <p:cNvPr id="3076" name="Picture 4"/>
          <p:cNvPicPr>
            <a:picLocks noChangeAspect="1" noChangeArrowheads="1"/>
          </p:cNvPicPr>
          <p:nvPr/>
        </p:nvPicPr>
        <p:blipFill>
          <a:blip r:embed="rId2"/>
          <a:srcRect/>
          <a:stretch>
            <a:fillRect/>
          </a:stretch>
        </p:blipFill>
        <p:spPr bwMode="auto">
          <a:xfrm>
            <a:off x="2160588" y="4906963"/>
            <a:ext cx="5888037" cy="190023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FFFFFF"/>
                </a:solidFill>
                <a:latin typeface="Times" pitchFamily="34"/>
              </a:rPr>
              <a:t>Roman Court Procedure</a:t>
            </a:r>
          </a:p>
        </p:txBody>
      </p:sp>
      <p:sp>
        <p:nvSpPr>
          <p:cNvPr id="4098" name="Rectangle 2"/>
          <p:cNvSpPr>
            <a:spLocks noGrp="1" noChangeArrowheads="1"/>
          </p:cNvSpPr>
          <p:nvPr>
            <p:ph type="body" idx="1"/>
          </p:nvPr>
        </p:nvSpPr>
        <p:spPr>
          <a:xfrm>
            <a:off x="192088" y="1512888"/>
            <a:ext cx="9675812" cy="3224212"/>
          </a:xfrm>
        </p:spPr>
        <p:txBody>
          <a:bodyPr lIns="0" tIns="0" rIns="0" bIns="0"/>
          <a:lstStyle/>
          <a:p>
            <a:pPr marL="457200" lvl="1" indent="-342900">
              <a:lnSpc>
                <a:spcPct val="95000"/>
              </a:lnSpc>
              <a:spcBef>
                <a:spcPct val="0"/>
              </a:spcBef>
              <a:buClr>
                <a:srgbClr val="000000"/>
              </a:buClr>
              <a:buFontTx/>
              <a:buChar char="•"/>
            </a:pPr>
            <a:r>
              <a:rPr lang="en-US" sz="2700">
                <a:solidFill>
                  <a:srgbClr val="FFFFFF"/>
                </a:solidFill>
                <a:latin typeface="Times" pitchFamily="34"/>
              </a:rPr>
              <a:t>There was a moral obligation to judge a case called "officium" for any male citizen that was chosen to do so.  </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Legally no one was required to judge because it was recognized as a burden.</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The judge was also not required to come to a conclusion.  If he swore that the case was not clear, he did not have to make a decision about anyone's guilt.</a:t>
            </a:r>
          </a:p>
        </p:txBody>
      </p:sp>
      <p:pic>
        <p:nvPicPr>
          <p:cNvPr id="4100" name="Picture 4"/>
          <p:cNvPicPr>
            <a:picLocks noChangeAspect="1" noChangeArrowheads="1"/>
          </p:cNvPicPr>
          <p:nvPr/>
        </p:nvPicPr>
        <p:blipFill>
          <a:blip r:embed="rId2"/>
          <a:srcRect/>
          <a:stretch>
            <a:fillRect/>
          </a:stretch>
        </p:blipFill>
        <p:spPr bwMode="auto">
          <a:xfrm>
            <a:off x="6545263" y="3987800"/>
            <a:ext cx="3330575" cy="3297238"/>
          </a:xfrm>
          <a:prstGeom prst="rect">
            <a:avLst/>
          </a:prstGeom>
          <a:noFill/>
        </p:spPr>
      </p:pic>
      <p:sp>
        <p:nvSpPr>
          <p:cNvPr id="4101" name="Text Box 5"/>
          <p:cNvSpPr txBox="1">
            <a:spLocks noChangeArrowheads="1"/>
          </p:cNvSpPr>
          <p:nvPr/>
        </p:nvSpPr>
        <p:spPr bwMode="auto">
          <a:xfrm>
            <a:off x="673100" y="4773613"/>
            <a:ext cx="5205413" cy="1898650"/>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FFFFFF"/>
                </a:solidFill>
                <a:latin typeface="Times" pitchFamily="34"/>
              </a:rPr>
              <a:t> </a:t>
            </a:r>
            <a:endParaRPr lang="en-US"/>
          </a:p>
          <a:p>
            <a:pPr>
              <a:lnSpc>
                <a:spcPct val="95000"/>
              </a:lnSpc>
            </a:pPr>
            <a:r>
              <a:rPr lang="en-US" sz="2700">
                <a:solidFill>
                  <a:srgbClr val="FFFFFF"/>
                </a:solidFill>
                <a:latin typeface="Times" pitchFamily="34"/>
              </a:rPr>
              <a:t> </a:t>
            </a:r>
            <a:endParaRPr lang="en-US"/>
          </a:p>
          <a:p>
            <a:pPr algn="r">
              <a:lnSpc>
                <a:spcPct val="95000"/>
              </a:lnSpc>
            </a:pPr>
            <a:r>
              <a:rPr lang="en-US" sz="2700">
                <a:solidFill>
                  <a:srgbClr val="FFFFFF"/>
                </a:solidFill>
                <a:latin typeface="Times" pitchFamily="34"/>
              </a:rPr>
              <a:t>Roman Court Scene &gt;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FFFFFF"/>
                </a:solidFill>
                <a:latin typeface="Times" pitchFamily="34"/>
              </a:rPr>
              <a:t>Roman Court Procedure</a:t>
            </a:r>
          </a:p>
        </p:txBody>
      </p:sp>
      <p:sp>
        <p:nvSpPr>
          <p:cNvPr id="5122" name="Rectangle 2"/>
          <p:cNvSpPr>
            <a:spLocks noGrp="1" noChangeArrowheads="1"/>
          </p:cNvSpPr>
          <p:nvPr>
            <p:ph type="body" idx="1"/>
          </p:nvPr>
        </p:nvSpPr>
        <p:spPr>
          <a:xfrm>
            <a:off x="481013" y="1379538"/>
            <a:ext cx="8634412" cy="4660900"/>
          </a:xfrm>
        </p:spPr>
        <p:txBody>
          <a:bodyPr lIns="0" tIns="0" rIns="0" bIns="0"/>
          <a:lstStyle/>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1900">
                <a:solidFill>
                  <a:srgbClr val="FFFFFF"/>
                </a:solidFill>
                <a:latin typeface="Times" pitchFamily="34"/>
              </a:rPr>
              <a:t>•Roman trial proceedings differed during the Republic and the Empire. </a:t>
            </a:r>
            <a:endParaRPr lang="en-US"/>
          </a:p>
          <a:p>
            <a:pPr marL="0" indent="0">
              <a:lnSpc>
                <a:spcPct val="95000"/>
              </a:lnSpc>
              <a:spcBef>
                <a:spcPct val="0"/>
              </a:spcBef>
              <a:buFontTx/>
              <a:buNone/>
            </a:pPr>
            <a:r>
              <a:rPr lang="en-US" sz="1900">
                <a:solidFill>
                  <a:srgbClr val="FFFFFF"/>
                </a:solidFill>
                <a:latin typeface="Times" pitchFamily="34"/>
              </a:rPr>
              <a:t>•During the republic, court cases were mostly private matters, and the verdicts were made by the judge (praetor) and the jury (quaestiones.) Anyone who had the aid of a patron could press charges. </a:t>
            </a:r>
            <a:endParaRPr lang="en-US"/>
          </a:p>
          <a:p>
            <a:pPr marL="0" indent="0">
              <a:lnSpc>
                <a:spcPct val="95000"/>
              </a:lnSpc>
              <a:spcBef>
                <a:spcPct val="0"/>
              </a:spcBef>
              <a:buFontTx/>
              <a:buNone/>
            </a:pPr>
            <a:r>
              <a:rPr lang="en-US" sz="1900">
                <a:solidFill>
                  <a:srgbClr val="FFFFFF"/>
                </a:solidFill>
                <a:latin typeface="Times" pitchFamily="34"/>
              </a:rPr>
              <a:t>•During the Empire, Roman courts and their proceedings became much more elaborate and organized. The senate took over the role of the Jury in the three criminal courts, one run by the emperor, another by the consuls, and a third by the city prefect. </a:t>
            </a:r>
            <a:endParaRPr lang="en-US"/>
          </a:p>
          <a:p>
            <a:pPr marL="0" indent="0">
              <a:lnSpc>
                <a:spcPct val="95000"/>
              </a:lnSpc>
              <a:spcBef>
                <a:spcPct val="0"/>
              </a:spcBef>
              <a:buFontTx/>
              <a:buNone/>
            </a:pPr>
            <a:r>
              <a:rPr lang="en-US" sz="1900">
                <a:solidFill>
                  <a:srgbClr val="FFFFFF"/>
                </a:solidFill>
                <a:latin typeface="Times" pitchFamily="34"/>
              </a:rPr>
              <a:t>•The courts in Imperial Rome were not subject to public appeals, as they had been during the republic.  Consuls decided upon whether or not a case would go to trial, and the presentation of evidence and calling of witnesses was strictly timed and recorded. </a:t>
            </a:r>
            <a:endParaRPr lang="en-US"/>
          </a:p>
          <a:p>
            <a:pPr marL="0" indent="0">
              <a:lnSpc>
                <a:spcPct val="95000"/>
              </a:lnSpc>
              <a:spcBef>
                <a:spcPct val="0"/>
              </a:spcBef>
              <a:buFontTx/>
              <a:buNone/>
            </a:pPr>
            <a:r>
              <a:rPr lang="en-US" sz="1900">
                <a:solidFill>
                  <a:srgbClr val="FFFFFF"/>
                </a:solidFill>
                <a:latin typeface="Times" pitchFamily="34"/>
              </a:rPr>
              <a:t>•Provincial governors were allowed to compose their own formulas for court procedures, and in some cases, new governors changed the formulas every year, making the system impossible to keep up with.</a:t>
            </a:r>
            <a:r>
              <a:rPr lang="en-US" sz="2400">
                <a:solidFill>
                  <a:srgbClr val="FFFFFF"/>
                </a:solidFill>
                <a:latin typeface="Times" pitchFamily="34"/>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FFFFFF"/>
                </a:solidFill>
                <a:latin typeface="Times" pitchFamily="34"/>
              </a:rPr>
              <a:t>Praetors' Roles in Court</a:t>
            </a:r>
          </a:p>
        </p:txBody>
      </p:sp>
      <p:sp>
        <p:nvSpPr>
          <p:cNvPr id="6146"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FFFFFF"/>
                </a:solidFill>
                <a:latin typeface="Times" pitchFamily="34"/>
              </a:rPr>
              <a:t>The Praetors appointed </a:t>
            </a:r>
            <a:r>
              <a:rPr lang="en-US" sz="2700" i="1">
                <a:solidFill>
                  <a:srgbClr val="FFFFFF"/>
                </a:solidFill>
                <a:latin typeface="Times" pitchFamily="34"/>
              </a:rPr>
              <a:t>iudex</a:t>
            </a:r>
            <a:r>
              <a:rPr lang="en-US" sz="2700">
                <a:solidFill>
                  <a:srgbClr val="FFFFFF"/>
                </a:solidFill>
                <a:latin typeface="Times" pitchFamily="34"/>
              </a:rPr>
              <a:t> (equivalent of a modern jury) to decide guilt or innocence in criminal cases.</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a:solidFill>
                  <a:srgbClr val="FFFFFF"/>
                </a:solidFill>
                <a:latin typeface="Times" pitchFamily="34"/>
              </a:rPr>
              <a:t>They could also either appoint a </a:t>
            </a:r>
            <a:r>
              <a:rPr lang="en-US" sz="2700" i="1">
                <a:solidFill>
                  <a:srgbClr val="FFFFFF"/>
                </a:solidFill>
                <a:latin typeface="Times" pitchFamily="34"/>
              </a:rPr>
              <a:t>iudex pedaneus</a:t>
            </a:r>
            <a:r>
              <a:rPr lang="en-US" sz="2700">
                <a:solidFill>
                  <a:srgbClr val="FFFFFF"/>
                </a:solidFill>
                <a:latin typeface="Times" pitchFamily="34"/>
              </a:rPr>
              <a:t>, or oversee the case personally.</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a:solidFill>
                  <a:srgbClr val="FFFFFF"/>
                </a:solidFill>
                <a:latin typeface="Times" pitchFamily="34"/>
              </a:rPr>
              <a:t>In civil cases, the Praetor ruled in favor of either the plaintiff or defendant, and decided upon the aweard to the plaintiff (should it be ruled in his favor).</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a:solidFill>
                  <a:srgbClr val="FFFFFF"/>
                </a:solidFill>
                <a:latin typeface="Times" pitchFamily="34"/>
              </a:rPr>
              <a:t>Praetors essentially had the role of a modern court judge.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9900FF"/>
                </a:solidFill>
                <a:latin typeface="Times" pitchFamily="34"/>
              </a:rPr>
              <a:t>Roman Laws and Their Similarities to Today</a:t>
            </a:r>
          </a:p>
        </p:txBody>
      </p:sp>
      <p:sp>
        <p:nvSpPr>
          <p:cNvPr id="7170" name="Rectangle 2"/>
          <p:cNvSpPr>
            <a:spLocks noGrp="1" noChangeArrowheads="1"/>
          </p:cNvSpPr>
          <p:nvPr>
            <p:ph type="body" idx="1"/>
          </p:nvPr>
        </p:nvSpPr>
        <p:spPr>
          <a:xfrm>
            <a:off x="249238" y="1824038"/>
            <a:ext cx="9813925" cy="5962650"/>
          </a:xfrm>
        </p:spPr>
        <p:txBody>
          <a:bodyPr lIns="0" tIns="0" rIns="0" bIns="0"/>
          <a:lstStyle/>
          <a:p>
            <a:pPr marL="0" indent="0">
              <a:lnSpc>
                <a:spcPct val="95000"/>
              </a:lnSpc>
              <a:spcBef>
                <a:spcPct val="0"/>
              </a:spcBef>
              <a:buFontTx/>
              <a:buNone/>
            </a:pPr>
            <a:r>
              <a:rPr lang="en-US" sz="1900">
                <a:solidFill>
                  <a:srgbClr val="FFFFFF"/>
                </a:solidFill>
                <a:latin typeface="Times" pitchFamily="34"/>
              </a:rPr>
              <a:t> </a:t>
            </a:r>
            <a:endParaRPr lang="en-US"/>
          </a:p>
          <a:p>
            <a:pPr marL="0" indent="0">
              <a:lnSpc>
                <a:spcPct val="95000"/>
              </a:lnSpc>
              <a:spcBef>
                <a:spcPct val="0"/>
              </a:spcBef>
              <a:buFontTx/>
              <a:buNone/>
            </a:pPr>
            <a:r>
              <a:rPr lang="en-US" sz="1900">
                <a:solidFill>
                  <a:srgbClr val="FFFFFF"/>
                </a:solidFill>
                <a:latin typeface="Times" pitchFamily="34"/>
              </a:rPr>
              <a:t>~</a:t>
            </a:r>
            <a:r>
              <a:rPr lang="en-US" sz="1900">
                <a:solidFill>
                  <a:srgbClr val="FFFFFF"/>
                </a:solidFill>
                <a:latin typeface="Book Antiqua" pitchFamily="18" charset="0"/>
              </a:rPr>
              <a:t>The first known source of Roman law are the </a:t>
            </a:r>
            <a:endParaRPr lang="en-US"/>
          </a:p>
          <a:p>
            <a:pPr marL="0" indent="0">
              <a:lnSpc>
                <a:spcPct val="95000"/>
              </a:lnSpc>
              <a:spcBef>
                <a:spcPct val="0"/>
              </a:spcBef>
              <a:buFontTx/>
              <a:buNone/>
            </a:pPr>
            <a:r>
              <a:rPr lang="en-US" sz="1900">
                <a:solidFill>
                  <a:srgbClr val="FFFFFF"/>
                </a:solidFill>
                <a:latin typeface="Book Antiqua" pitchFamily="18" charset="0"/>
              </a:rPr>
              <a:t>Laws of the Twelve Tables from the mid-fifth century </a:t>
            </a:r>
            <a:endParaRPr lang="en-US"/>
          </a:p>
          <a:p>
            <a:pPr marL="0" indent="0">
              <a:lnSpc>
                <a:spcPct val="95000"/>
              </a:lnSpc>
              <a:spcBef>
                <a:spcPct val="0"/>
              </a:spcBef>
              <a:buFontTx/>
              <a:buNone/>
            </a:pPr>
            <a:r>
              <a:rPr lang="en-US" sz="1900">
                <a:solidFill>
                  <a:srgbClr val="FFFFFF"/>
                </a:solidFill>
                <a:latin typeface="Book Antiqua" pitchFamily="18" charset="0"/>
              </a:rPr>
              <a:t>B.C., written in early Latin. They provided legal security </a:t>
            </a:r>
            <a:endParaRPr lang="en-US"/>
          </a:p>
          <a:p>
            <a:pPr marL="0" indent="0">
              <a:lnSpc>
                <a:spcPct val="95000"/>
              </a:lnSpc>
              <a:spcBef>
                <a:spcPct val="0"/>
              </a:spcBef>
              <a:buFontTx/>
              <a:buNone/>
            </a:pPr>
            <a:r>
              <a:rPr lang="en-US" sz="1900">
                <a:solidFill>
                  <a:srgbClr val="FFFFFF"/>
                </a:solidFill>
                <a:latin typeface="Book Antiqua" pitchFamily="18" charset="0"/>
              </a:rPr>
              <a:t>among the Romans by establishing what was allowed and</a:t>
            </a:r>
            <a:endParaRPr lang="en-US"/>
          </a:p>
          <a:p>
            <a:pPr marL="0" indent="0">
              <a:lnSpc>
                <a:spcPct val="95000"/>
              </a:lnSpc>
              <a:spcBef>
                <a:spcPct val="0"/>
              </a:spcBef>
              <a:buFontTx/>
              <a:buNone/>
            </a:pPr>
            <a:r>
              <a:rPr lang="en-US" sz="1900">
                <a:solidFill>
                  <a:srgbClr val="FFFFFF"/>
                </a:solidFill>
                <a:latin typeface="Book Antiqua" pitchFamily="18" charset="0"/>
              </a:rPr>
              <a:t>what wasn't. Before the Twelve Tables there was no written law, therefore people were being punished for wrongdoings, without technically breaking any laws.</a:t>
            </a:r>
            <a:endParaRPr lang="en-US"/>
          </a:p>
          <a:p>
            <a:pPr marL="0" indent="0">
              <a:lnSpc>
                <a:spcPct val="95000"/>
              </a:lnSpc>
              <a:spcBef>
                <a:spcPct val="0"/>
              </a:spcBef>
              <a:buFontTx/>
              <a:buNone/>
            </a:pPr>
            <a:r>
              <a:rPr lang="en-US" sz="1900" b="1">
                <a:solidFill>
                  <a:srgbClr val="FFFFFF"/>
                </a:solidFill>
                <a:latin typeface="Book Antiqua" pitchFamily="18" charset="0"/>
              </a:rPr>
              <a:t>~</a:t>
            </a:r>
            <a:r>
              <a:rPr lang="en-US" sz="1900">
                <a:solidFill>
                  <a:srgbClr val="FFFFFF"/>
                </a:solidFill>
                <a:latin typeface="Book Antiqua" pitchFamily="18" charset="0"/>
              </a:rPr>
              <a:t>The Twelve Tables were literally drawn up on twelve ivory tablets (bronze, according to Livy) which were posted in the Roman Forum so that all Romans could read them.</a:t>
            </a:r>
            <a:endParaRPr lang="en-US"/>
          </a:p>
          <a:p>
            <a:pPr marL="0" indent="0">
              <a:lnSpc>
                <a:spcPct val="95000"/>
              </a:lnSpc>
              <a:spcBef>
                <a:spcPct val="0"/>
              </a:spcBef>
              <a:buFontTx/>
              <a:buNone/>
            </a:pPr>
            <a:r>
              <a:rPr lang="en-US" sz="1900" b="1">
                <a:solidFill>
                  <a:srgbClr val="FFFFFF"/>
                </a:solidFill>
                <a:latin typeface="Book Antiqua" pitchFamily="18" charset="0"/>
              </a:rPr>
              <a:t>~</a:t>
            </a:r>
            <a:r>
              <a:rPr lang="en-US" sz="1900">
                <a:solidFill>
                  <a:srgbClr val="FFFFFF"/>
                </a:solidFill>
                <a:latin typeface="Book Antiqua" pitchFamily="18" charset="0"/>
              </a:rPr>
              <a:t>The praetor, one of the Roman magistrates, published each year his edict in which he announced how he would apply the laws.</a:t>
            </a:r>
            <a:endParaRPr lang="en-US"/>
          </a:p>
          <a:p>
            <a:pPr marL="0" indent="0">
              <a:lnSpc>
                <a:spcPct val="95000"/>
              </a:lnSpc>
              <a:spcBef>
                <a:spcPct val="0"/>
              </a:spcBef>
              <a:buFontTx/>
              <a:buNone/>
            </a:pPr>
            <a:r>
              <a:rPr lang="en-US" sz="1900">
                <a:solidFill>
                  <a:srgbClr val="FFFFFF"/>
                </a:solidFill>
                <a:latin typeface="Times" pitchFamily="34"/>
              </a:rPr>
              <a:t>~</a:t>
            </a:r>
            <a:r>
              <a:rPr lang="en-US" sz="1900">
                <a:solidFill>
                  <a:srgbClr val="FFFFFF"/>
                </a:solidFill>
                <a:latin typeface="Book Antiqua" pitchFamily="18" charset="0"/>
              </a:rPr>
              <a:t>Roman law is concerned with the relationships between people, their legal actions, and the right they have on goods. </a:t>
            </a:r>
            <a:endParaRPr lang="en-US"/>
          </a:p>
          <a:p>
            <a:pPr marL="0" indent="0">
              <a:lnSpc>
                <a:spcPct val="95000"/>
              </a:lnSpc>
              <a:spcBef>
                <a:spcPct val="0"/>
              </a:spcBef>
              <a:buFontTx/>
              <a:buNone/>
            </a:pPr>
            <a:r>
              <a:rPr lang="en-US" sz="1900">
                <a:solidFill>
                  <a:srgbClr val="FFFFFF"/>
                </a:solidFill>
                <a:latin typeface="Book Antiqua" pitchFamily="18" charset="0"/>
              </a:rPr>
              <a:t>~For centuries there were no courts. In the great public trials, like the ones in which Cicero became famous, his role was more like that of an orator than  the role of a modern solicitor. </a:t>
            </a:r>
            <a:endParaRPr lang="en-US"/>
          </a:p>
          <a:p>
            <a:pPr marL="0" indent="0">
              <a:lnSpc>
                <a:spcPct val="95000"/>
              </a:lnSpc>
              <a:spcBef>
                <a:spcPct val="0"/>
              </a:spcBef>
              <a:buFontTx/>
              <a:buNone/>
            </a:pPr>
            <a:r>
              <a:rPr lang="en-US" sz="1900">
                <a:solidFill>
                  <a:srgbClr val="FFFFFF"/>
                </a:solidFill>
                <a:latin typeface="Book Antiqua" pitchFamily="18" charset="0"/>
              </a:rPr>
              <a:t>~There were many phases of the punishment process. Taking legal actions is a phase of its own.  There were no actual judicial members until one of the final phases of the process.</a:t>
            </a:r>
          </a:p>
        </p:txBody>
      </p:sp>
      <p:pic>
        <p:nvPicPr>
          <p:cNvPr id="7172" name="Picture 4"/>
          <p:cNvPicPr>
            <a:picLocks noChangeAspect="1" noChangeArrowheads="1"/>
          </p:cNvPicPr>
          <p:nvPr/>
        </p:nvPicPr>
        <p:blipFill>
          <a:blip r:embed="rId2"/>
          <a:srcRect/>
          <a:stretch>
            <a:fillRect/>
          </a:stretch>
        </p:blipFill>
        <p:spPr bwMode="auto">
          <a:xfrm>
            <a:off x="6664325" y="1039813"/>
            <a:ext cx="3084513" cy="2235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192088" y="298450"/>
            <a:ext cx="9644062" cy="976313"/>
          </a:xfrm>
        </p:spPr>
        <p:txBody>
          <a:bodyPr lIns="0" tIns="0" rIns="0" bIns="0"/>
          <a:lstStyle/>
          <a:p>
            <a:pPr marL="0" indent="0" algn="ctr">
              <a:lnSpc>
                <a:spcPct val="95000"/>
              </a:lnSpc>
              <a:spcBef>
                <a:spcPct val="0"/>
              </a:spcBef>
              <a:buFontTx/>
              <a:buNone/>
            </a:pPr>
            <a:r>
              <a:rPr lang="en-US" sz="4300">
                <a:solidFill>
                  <a:srgbClr val="FFFFFF"/>
                </a:solidFill>
                <a:latin typeface="Times" pitchFamily="34"/>
              </a:rPr>
              <a:t>Roman Laws Vs.Laws Today</a:t>
            </a:r>
          </a:p>
        </p:txBody>
      </p:sp>
      <p:sp>
        <p:nvSpPr>
          <p:cNvPr id="8196" name="Text Box 4"/>
          <p:cNvSpPr txBox="1">
            <a:spLocks noChangeArrowheads="1"/>
          </p:cNvSpPr>
          <p:nvPr/>
        </p:nvSpPr>
        <p:spPr bwMode="auto">
          <a:xfrm>
            <a:off x="350838" y="1687513"/>
            <a:ext cx="4760912" cy="5749925"/>
          </a:xfrm>
          <a:prstGeom prst="rect">
            <a:avLst/>
          </a:prstGeom>
          <a:noFill/>
          <a:ln w="9525">
            <a:noFill/>
            <a:miter lim="800000"/>
            <a:headEnd/>
            <a:tailEnd/>
          </a:ln>
          <a:effectLst/>
        </p:spPr>
        <p:txBody>
          <a:bodyPr lIns="0" tIns="0" rIns="0" bIns="0">
            <a:spAutoFit/>
          </a:bodyPr>
          <a:lstStyle/>
          <a:p>
            <a:pPr>
              <a:lnSpc>
                <a:spcPct val="95000"/>
              </a:lnSpc>
            </a:pPr>
            <a:r>
              <a:rPr lang="en-US" b="1" i="1">
                <a:solidFill>
                  <a:srgbClr val="FFFFFF"/>
                </a:solidFill>
                <a:latin typeface="Arial" pitchFamily="34" charset="0"/>
              </a:rPr>
              <a:t>Twelve Tables (451 B.C.)-</a:t>
            </a:r>
            <a:r>
              <a:rPr lang="en-US">
                <a:solidFill>
                  <a:srgbClr val="FFFFFF"/>
                </a:solidFill>
                <a:latin typeface="Arial" pitchFamily="34" charset="0"/>
              </a:rPr>
              <a:t> The starting point of the Roman Constitution.</a:t>
            </a:r>
            <a:endParaRPr lang="en-US"/>
          </a:p>
          <a:p>
            <a:pPr>
              <a:lnSpc>
                <a:spcPct val="95000"/>
              </a:lnSpc>
            </a:pPr>
            <a:r>
              <a:rPr lang="en-US" b="1" i="1">
                <a:solidFill>
                  <a:srgbClr val="FFFFFF"/>
                </a:solidFill>
                <a:latin typeface="Arial" pitchFamily="34" charset="0"/>
              </a:rPr>
              <a:t>Lex Valeria et Horatia de Plebiscitum (449 B.C.)-</a:t>
            </a:r>
            <a:r>
              <a:rPr lang="en-US">
                <a:solidFill>
                  <a:srgbClr val="FFFFFF"/>
                </a:solidFill>
                <a:latin typeface="Arial" pitchFamily="34" charset="0"/>
              </a:rPr>
              <a:t> Defined the rights and authorities of the tribunes.</a:t>
            </a:r>
            <a:endParaRPr lang="en-US"/>
          </a:p>
          <a:p>
            <a:pPr>
              <a:lnSpc>
                <a:spcPct val="95000"/>
              </a:lnSpc>
            </a:pPr>
            <a:r>
              <a:rPr lang="en-US" b="1" i="1">
                <a:solidFill>
                  <a:srgbClr val="FFFFFF"/>
                </a:solidFill>
                <a:latin typeface="Arial" pitchFamily="34" charset="0"/>
              </a:rPr>
              <a:t>Leges Genuciae (342 BC)-</a:t>
            </a:r>
            <a:r>
              <a:rPr lang="en-US" i="1">
                <a:solidFill>
                  <a:srgbClr val="FFFFFF"/>
                </a:solidFill>
                <a:latin typeface="Arial" pitchFamily="34" charset="0"/>
              </a:rPr>
              <a:t> </a:t>
            </a:r>
            <a:r>
              <a:rPr lang="en-US">
                <a:solidFill>
                  <a:srgbClr val="FFFFFF"/>
                </a:solidFill>
                <a:latin typeface="Arial" pitchFamily="34" charset="0"/>
              </a:rPr>
              <a:t>States the same office should not be held twice within 10 years, and no man can hold two offices at once.</a:t>
            </a:r>
            <a:endParaRPr lang="en-US"/>
          </a:p>
          <a:p>
            <a:pPr>
              <a:lnSpc>
                <a:spcPct val="95000"/>
              </a:lnSpc>
            </a:pPr>
            <a:r>
              <a:rPr lang="en-US" b="1" i="1">
                <a:solidFill>
                  <a:srgbClr val="FFFFFF"/>
                </a:solidFill>
                <a:latin typeface="Arial" pitchFamily="34" charset="0"/>
              </a:rPr>
              <a:t>Lex Acilia et Calpurnia (67 BC)-</a:t>
            </a:r>
            <a:r>
              <a:rPr lang="en-US" i="1">
                <a:solidFill>
                  <a:srgbClr val="FFFFFF"/>
                </a:solidFill>
                <a:latin typeface="Arial" pitchFamily="34" charset="0"/>
              </a:rPr>
              <a:t> </a:t>
            </a:r>
            <a:r>
              <a:rPr lang="en-US">
                <a:solidFill>
                  <a:srgbClr val="FFFFFF"/>
                </a:solidFill>
                <a:latin typeface="Arial" pitchFamily="34" charset="0"/>
              </a:rPr>
              <a:t>Permanent expulsion from office in the case of corruption.</a:t>
            </a:r>
            <a:r>
              <a:rPr lang="en-US" sz="2100">
                <a:solidFill>
                  <a:srgbClr val="FFFFFF"/>
                </a:solidFill>
                <a:latin typeface="Arial" pitchFamily="34" charset="0"/>
              </a:rPr>
              <a:t> </a:t>
            </a:r>
          </a:p>
        </p:txBody>
      </p:sp>
      <p:sp>
        <p:nvSpPr>
          <p:cNvPr id="8197" name="Text Box 5"/>
          <p:cNvSpPr txBox="1">
            <a:spLocks noChangeArrowheads="1"/>
          </p:cNvSpPr>
          <p:nvPr/>
        </p:nvSpPr>
        <p:spPr bwMode="auto">
          <a:xfrm>
            <a:off x="419100" y="1073150"/>
            <a:ext cx="1790700" cy="674688"/>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FFFFFF"/>
                </a:solidFill>
                <a:latin typeface="Times" pitchFamily="34"/>
              </a:rPr>
              <a:t>Roman:</a:t>
            </a:r>
          </a:p>
        </p:txBody>
      </p:sp>
      <p:sp>
        <p:nvSpPr>
          <p:cNvPr id="8198" name="Text Box 6"/>
          <p:cNvSpPr txBox="1">
            <a:spLocks noChangeArrowheads="1"/>
          </p:cNvSpPr>
          <p:nvPr/>
        </p:nvSpPr>
        <p:spPr bwMode="auto">
          <a:xfrm>
            <a:off x="5192713" y="1670050"/>
            <a:ext cx="4910137" cy="5103813"/>
          </a:xfrm>
          <a:prstGeom prst="rect">
            <a:avLst/>
          </a:prstGeom>
          <a:noFill/>
          <a:ln w="9525">
            <a:noFill/>
            <a:miter lim="800000"/>
            <a:headEnd/>
            <a:tailEnd/>
          </a:ln>
          <a:effectLst/>
        </p:spPr>
        <p:txBody>
          <a:bodyPr lIns="0" tIns="0" rIns="0" bIns="0">
            <a:spAutoFit/>
          </a:bodyPr>
          <a:lstStyle/>
          <a:p>
            <a:pPr>
              <a:lnSpc>
                <a:spcPct val="95000"/>
              </a:lnSpc>
            </a:pPr>
            <a:r>
              <a:rPr lang="en-US" b="1" i="1">
                <a:solidFill>
                  <a:srgbClr val="FFFFFF"/>
                </a:solidFill>
                <a:latin typeface="Arial" pitchFamily="34" charset="0"/>
              </a:rPr>
              <a:t>Bill of Rights (1789)-</a:t>
            </a:r>
            <a:r>
              <a:rPr lang="en-US">
                <a:solidFill>
                  <a:srgbClr val="FFFFFF"/>
                </a:solidFill>
                <a:latin typeface="Arial" pitchFamily="34" charset="0"/>
              </a:rPr>
              <a:t> A list of rights for everyone in America. </a:t>
            </a:r>
            <a:endParaRPr lang="en-US"/>
          </a:p>
          <a:p>
            <a:pPr>
              <a:lnSpc>
                <a:spcPct val="95000"/>
              </a:lnSpc>
            </a:pPr>
            <a:r>
              <a:rPr lang="en-US">
                <a:solidFill>
                  <a:srgbClr val="FFFFFF"/>
                </a:solidFill>
                <a:latin typeface="Times" pitchFamily="34"/>
              </a:rPr>
              <a:t> </a:t>
            </a:r>
            <a:endParaRPr lang="en-US"/>
          </a:p>
          <a:p>
            <a:pPr>
              <a:lnSpc>
                <a:spcPct val="95000"/>
              </a:lnSpc>
            </a:pPr>
            <a:r>
              <a:rPr lang="en-US" b="1" i="1">
                <a:solidFill>
                  <a:srgbClr val="FFFFFF"/>
                </a:solidFill>
                <a:latin typeface="Arial" pitchFamily="34" charset="0"/>
              </a:rPr>
              <a:t>United States Constitution (1787)- </a:t>
            </a:r>
            <a:r>
              <a:rPr lang="en-US">
                <a:solidFill>
                  <a:srgbClr val="FFFFFF"/>
                </a:solidFill>
                <a:latin typeface="Arial" pitchFamily="34" charset="0"/>
              </a:rPr>
              <a:t>set up the three wings: Legislative, Executive, Judicial, each with checks and balances.</a:t>
            </a:r>
            <a:endParaRPr lang="en-US"/>
          </a:p>
          <a:p>
            <a:pPr>
              <a:lnSpc>
                <a:spcPct val="95000"/>
              </a:lnSpc>
            </a:pPr>
            <a:r>
              <a:rPr lang="en-US" b="1" i="1">
                <a:solidFill>
                  <a:srgbClr val="FFFFFF"/>
                </a:solidFill>
                <a:latin typeface="Arial" pitchFamily="34" charset="0"/>
              </a:rPr>
              <a:t>The President can not hold office for more then 2 terms </a:t>
            </a:r>
            <a:endParaRPr lang="en-US"/>
          </a:p>
          <a:p>
            <a:pPr>
              <a:lnSpc>
                <a:spcPct val="95000"/>
              </a:lnSpc>
            </a:pPr>
            <a:r>
              <a:rPr lang="en-US">
                <a:solidFill>
                  <a:srgbClr val="FFFFFF"/>
                </a:solidFill>
                <a:latin typeface="Times" pitchFamily="34"/>
              </a:rPr>
              <a:t> </a:t>
            </a:r>
            <a:endParaRPr lang="en-US"/>
          </a:p>
          <a:p>
            <a:pPr>
              <a:lnSpc>
                <a:spcPct val="95000"/>
              </a:lnSpc>
            </a:pPr>
            <a:r>
              <a:rPr lang="en-US">
                <a:solidFill>
                  <a:srgbClr val="FFFFFF"/>
                </a:solidFill>
                <a:latin typeface="Times" pitchFamily="34"/>
              </a:rPr>
              <a:t> </a:t>
            </a:r>
            <a:endParaRPr lang="en-US"/>
          </a:p>
          <a:p>
            <a:pPr>
              <a:lnSpc>
                <a:spcPct val="95000"/>
              </a:lnSpc>
            </a:pPr>
            <a:r>
              <a:rPr lang="en-US">
                <a:solidFill>
                  <a:srgbClr val="FFFFFF"/>
                </a:solidFill>
                <a:latin typeface="Times" pitchFamily="34"/>
              </a:rPr>
              <a:t> </a:t>
            </a:r>
            <a:endParaRPr lang="en-US"/>
          </a:p>
          <a:p>
            <a:pPr>
              <a:lnSpc>
                <a:spcPct val="95000"/>
              </a:lnSpc>
            </a:pPr>
            <a:r>
              <a:rPr lang="en-US">
                <a:solidFill>
                  <a:srgbClr val="FFFFFF"/>
                </a:solidFill>
                <a:latin typeface="Times" pitchFamily="34"/>
              </a:rPr>
              <a:t> </a:t>
            </a:r>
            <a:endParaRPr lang="en-US"/>
          </a:p>
          <a:p>
            <a:pPr>
              <a:lnSpc>
                <a:spcPct val="95000"/>
              </a:lnSpc>
            </a:pPr>
            <a:r>
              <a:rPr lang="en-US" sz="2100">
                <a:solidFill>
                  <a:srgbClr val="FFFFFF"/>
                </a:solidFill>
                <a:latin typeface="Times" pitchFamily="34"/>
              </a:rPr>
              <a:t> </a:t>
            </a:r>
            <a:endParaRPr lang="en-US"/>
          </a:p>
          <a:p>
            <a:pPr>
              <a:lnSpc>
                <a:spcPct val="95000"/>
              </a:lnSpc>
            </a:pPr>
            <a:r>
              <a:rPr lang="en-US" sz="2100">
                <a:solidFill>
                  <a:srgbClr val="FFFFFF"/>
                </a:solidFill>
                <a:latin typeface="Times" pitchFamily="34"/>
              </a:rPr>
              <a:t> </a:t>
            </a:r>
            <a:endParaRPr lang="en-US"/>
          </a:p>
          <a:p>
            <a:pPr>
              <a:lnSpc>
                <a:spcPct val="95000"/>
              </a:lnSpc>
            </a:pPr>
            <a:r>
              <a:rPr lang="en-US" sz="2100">
                <a:solidFill>
                  <a:srgbClr val="FFFFFF"/>
                </a:solidFill>
                <a:latin typeface="Times" pitchFamily="34"/>
              </a:rPr>
              <a:t> </a:t>
            </a:r>
            <a:endParaRPr lang="en-US"/>
          </a:p>
          <a:p>
            <a:pPr>
              <a:lnSpc>
                <a:spcPct val="95000"/>
              </a:lnSpc>
            </a:pPr>
            <a:r>
              <a:rPr lang="en-US" sz="2100">
                <a:solidFill>
                  <a:srgbClr val="FFFFFF"/>
                </a:solidFill>
                <a:latin typeface="Times" pitchFamily="34"/>
              </a:rPr>
              <a:t> </a:t>
            </a:r>
            <a:endParaRPr lang="en-US"/>
          </a:p>
          <a:p>
            <a:pPr>
              <a:lnSpc>
                <a:spcPct val="95000"/>
              </a:lnSpc>
            </a:pPr>
            <a:r>
              <a:rPr lang="en-US" sz="2100">
                <a:solidFill>
                  <a:srgbClr val="FFFFFF"/>
                </a:solidFill>
                <a:latin typeface="Times" pitchFamily="34"/>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FFFFFF"/>
                </a:solidFill>
                <a:latin typeface="Times" pitchFamily="34"/>
              </a:rPr>
              <a:t>The Twelve Tables</a:t>
            </a:r>
          </a:p>
        </p:txBody>
      </p:sp>
      <p:sp>
        <p:nvSpPr>
          <p:cNvPr id="9218"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u="sng">
                <a:solidFill>
                  <a:srgbClr val="99DDFF"/>
                </a:solidFill>
                <a:latin typeface="Times" pitchFamily="34"/>
                <a:hlinkClick r:id="rId2"/>
              </a:rPr>
              <a:t>http://www.historyguide.org/ancient/12tables.html</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a:solidFill>
                  <a:srgbClr val="0000FF"/>
                </a:solidFill>
                <a:latin typeface="Georgia" pitchFamily="18" charset="0"/>
              </a:rPr>
              <a:t>Original Latin Text and in depth interpretation at:</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u="sng">
                <a:solidFill>
                  <a:srgbClr val="99DDFF"/>
                </a:solidFill>
                <a:latin typeface="Times" pitchFamily="34"/>
                <a:hlinkClick r:id="rId3"/>
              </a:rPr>
              <a:t>http://en.wikipedia.org/wiki/Twelve_Tables</a:t>
            </a:r>
            <a:endParaRPr lang="en-US"/>
          </a:p>
          <a:p>
            <a:pPr marL="0" indent="0">
              <a:lnSpc>
                <a:spcPct val="95000"/>
              </a:lnSpc>
              <a:spcBef>
                <a:spcPct val="0"/>
              </a:spcBef>
              <a:buFontTx/>
              <a:buNone/>
            </a:pPr>
            <a:r>
              <a:rPr lang="en-US" sz="2700">
                <a:solidFill>
                  <a:srgbClr val="FFFFFF"/>
                </a:solidFill>
                <a:latin typeface="Times" pitchFamily="34"/>
              </a:rPr>
              <a:t> </a:t>
            </a:r>
            <a:endParaRPr lang="en-US"/>
          </a:p>
          <a:p>
            <a:pPr marL="0" indent="0">
              <a:lnSpc>
                <a:spcPct val="95000"/>
              </a:lnSpc>
              <a:spcBef>
                <a:spcPct val="0"/>
              </a:spcBef>
              <a:buFontTx/>
              <a:buNone/>
            </a:pPr>
            <a:r>
              <a:rPr lang="en-US" sz="2700">
                <a:solidFill>
                  <a:srgbClr val="FFFFFF"/>
                </a:solidFill>
                <a:latin typeface="Times" pitchFamily="34"/>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srcRect/>
          <a:stretch>
            <a:fillRect/>
          </a:stretch>
        </p:blipFill>
        <p:spPr bwMode="auto">
          <a:xfrm>
            <a:off x="7243763" y="5368925"/>
            <a:ext cx="2679700" cy="2051050"/>
          </a:xfrm>
          <a:prstGeom prst="rect">
            <a:avLst/>
          </a:prstGeom>
          <a:noFill/>
        </p:spPr>
      </p:pic>
      <p:sp>
        <p:nvSpPr>
          <p:cNvPr id="10241" name="Rectangle 1"/>
          <p:cNvSpPr>
            <a:spLocks noGrp="1" noChangeArrowheads="1"/>
          </p:cNvSpPr>
          <p:nvPr>
            <p:ph type="title"/>
          </p:nvPr>
        </p:nvSpPr>
        <p:spPr>
          <a:xfrm>
            <a:off x="307975" y="298450"/>
            <a:ext cx="9659938" cy="2913063"/>
          </a:xfrm>
        </p:spPr>
        <p:txBody>
          <a:bodyPr lIns="0" tIns="0" rIns="0" bIns="0" anchor="t"/>
          <a:lstStyle/>
          <a:p>
            <a:pPr>
              <a:lnSpc>
                <a:spcPct val="95000"/>
              </a:lnSpc>
            </a:pPr>
            <a:r>
              <a:rPr lang="en-US" sz="4300">
                <a:solidFill>
                  <a:srgbClr val="FFFFFF"/>
                </a:solidFill>
                <a:latin typeface="Times" pitchFamily="34"/>
              </a:rPr>
              <a:t>Roman Jurists</a:t>
            </a:r>
            <a:r>
              <a:rPr lang="en-US"/>
              <a:t/>
            </a:r>
            <a:br>
              <a:rPr lang="en-US"/>
            </a:br>
            <a:r>
              <a:rPr lang="en-US" sz="2600">
                <a:solidFill>
                  <a:srgbClr val="FFFFFF"/>
                </a:solidFill>
                <a:latin typeface="Times" pitchFamily="34"/>
              </a:rPr>
              <a:t>Kerry O'Rourke and Kelleigh Whelan</a:t>
            </a:r>
          </a:p>
        </p:txBody>
      </p:sp>
      <p:sp>
        <p:nvSpPr>
          <p:cNvPr id="10242" name="Rectangle 2"/>
          <p:cNvSpPr>
            <a:spLocks noGrp="1" noChangeArrowheads="1"/>
          </p:cNvSpPr>
          <p:nvPr>
            <p:ph type="body" idx="1"/>
          </p:nvPr>
        </p:nvSpPr>
        <p:spPr>
          <a:xfrm>
            <a:off x="214313" y="1363663"/>
            <a:ext cx="9663112" cy="5489575"/>
          </a:xfrm>
        </p:spPr>
        <p:txBody>
          <a:bodyPr lIns="0" tIns="0" rIns="0" bIns="0"/>
          <a:lstStyle/>
          <a:p>
            <a:pPr marL="457200" lvl="1" indent="-342900">
              <a:lnSpc>
                <a:spcPct val="95000"/>
              </a:lnSpc>
              <a:spcBef>
                <a:spcPct val="0"/>
              </a:spcBef>
              <a:buClr>
                <a:srgbClr val="000000"/>
              </a:buClr>
              <a:buFontTx/>
              <a:buChar char="•"/>
            </a:pPr>
            <a:r>
              <a:rPr lang="en-US" sz="2700">
                <a:solidFill>
                  <a:srgbClr val="FFFFFF"/>
                </a:solidFill>
                <a:latin typeface="Times" pitchFamily="34"/>
              </a:rPr>
              <a:t>Jurists - first repositories &amp; interpreters of law </a:t>
            </a:r>
            <a:endParaRPr lang="en-US"/>
          </a:p>
          <a:p>
            <a:pPr marL="457200" lvl="1" indent="-342900">
              <a:lnSpc>
                <a:spcPct val="95000"/>
              </a:lnSpc>
              <a:spcBef>
                <a:spcPct val="0"/>
              </a:spcBef>
              <a:buClr>
                <a:srgbClr val="000000"/>
              </a:buClr>
              <a:buFontTx/>
              <a:buChar char="•"/>
            </a:pPr>
            <a:r>
              <a:rPr lang="en-US" sz="2700" b="1">
                <a:solidFill>
                  <a:srgbClr val="FFFFFF"/>
                </a:solidFill>
                <a:latin typeface="Times" pitchFamily="34"/>
              </a:rPr>
              <a:t>Stage 1:</a:t>
            </a:r>
            <a:r>
              <a:rPr lang="en-US" sz="2700">
                <a:solidFill>
                  <a:srgbClr val="FFFFFF"/>
                </a:solidFill>
                <a:latin typeface="Times" pitchFamily="34"/>
              </a:rPr>
              <a:t> before 12 Tables - small body of men (patricians, priests); gave definite shape &amp; expression to law</a:t>
            </a:r>
            <a:endParaRPr lang="en-US"/>
          </a:p>
          <a:p>
            <a:pPr marL="457200" lvl="1" indent="-342900">
              <a:lnSpc>
                <a:spcPct val="95000"/>
              </a:lnSpc>
              <a:spcBef>
                <a:spcPct val="0"/>
              </a:spcBef>
              <a:buClr>
                <a:srgbClr val="000000"/>
              </a:buClr>
              <a:buFontTx/>
              <a:buChar char="•"/>
            </a:pPr>
            <a:r>
              <a:rPr lang="en-US" sz="2700" b="1">
                <a:solidFill>
                  <a:srgbClr val="FFFFFF"/>
                </a:solidFill>
                <a:latin typeface="Times" pitchFamily="34"/>
              </a:rPr>
              <a:t>Stage 2:</a:t>
            </a:r>
            <a:r>
              <a:rPr lang="en-US" sz="2700">
                <a:solidFill>
                  <a:srgbClr val="FFFFFF"/>
                </a:solidFill>
                <a:latin typeface="Times" pitchFamily="34"/>
              </a:rPr>
              <a:t> third century BC - restrictions diminished (plebeians); expounded customs &amp; statutes</a:t>
            </a:r>
            <a:endParaRPr lang="en-US"/>
          </a:p>
          <a:p>
            <a:pPr marL="457200" lvl="1" indent="-342900">
              <a:lnSpc>
                <a:spcPct val="95000"/>
              </a:lnSpc>
              <a:spcBef>
                <a:spcPct val="0"/>
              </a:spcBef>
              <a:buClr>
                <a:srgbClr val="000000"/>
              </a:buClr>
              <a:buFontTx/>
              <a:buChar char="•"/>
            </a:pPr>
            <a:r>
              <a:rPr lang="en-US" sz="2700" b="1">
                <a:solidFill>
                  <a:srgbClr val="FFFFFF"/>
                </a:solidFill>
                <a:latin typeface="Times" pitchFamily="34"/>
              </a:rPr>
              <a:t>Stage 3:</a:t>
            </a:r>
            <a:r>
              <a:rPr lang="en-US" sz="2700">
                <a:solidFill>
                  <a:srgbClr val="FFFFFF"/>
                </a:solidFill>
                <a:latin typeface="Times" pitchFamily="34"/>
              </a:rPr>
              <a:t> fall of Republic - obligatory for iudex (referee, jury) to defer to opinion offered by jurists; inner order - path to distinction; Emperor empowered to make law (by interpreting)</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Throughout - Source of Law, but function changed</a:t>
            </a:r>
            <a:endParaRPr lang="en-US"/>
          </a:p>
          <a:p>
            <a:pPr marL="457200" lvl="1" indent="-342900">
              <a:lnSpc>
                <a:spcPct val="95000"/>
              </a:lnSpc>
              <a:spcBef>
                <a:spcPct val="0"/>
              </a:spcBef>
              <a:buClr>
                <a:srgbClr val="000000"/>
              </a:buClr>
              <a:buFontTx/>
              <a:buChar char="•"/>
            </a:pPr>
            <a:r>
              <a:rPr lang="en-US" sz="2700">
                <a:solidFill>
                  <a:srgbClr val="FFFFFF"/>
                </a:solidFill>
                <a:latin typeface="Times" pitchFamily="34"/>
              </a:rPr>
              <a:t>Classical period of Roman Law - most famous time</a:t>
            </a:r>
            <a:endParaRPr lang="en-US"/>
          </a:p>
          <a:p>
            <a:pPr marL="457200" lvl="1" indent="-342900">
              <a:lnSpc>
                <a:spcPct val="95000"/>
              </a:lnSpc>
              <a:spcBef>
                <a:spcPct val="0"/>
              </a:spcBef>
              <a:buClr>
                <a:srgbClr val="FFFFFF"/>
              </a:buClr>
              <a:buFontTx/>
              <a:buChar char="•"/>
            </a:pPr>
            <a:r>
              <a:rPr lang="en-US" sz="2700">
                <a:solidFill>
                  <a:srgbClr val="FFFFFF"/>
                </a:solidFill>
                <a:latin typeface="Times" pitchFamily="34"/>
              </a:rPr>
              <a:t>Roman Jurists - professionals who study,                                         develop, apply or otherwise deal with the law</a:t>
            </a:r>
            <a:endParaRPr lang="en-US"/>
          </a:p>
          <a:p>
            <a:pPr marL="457200" lvl="1" indent="-342900">
              <a:lnSpc>
                <a:spcPct val="95000"/>
              </a:lnSpc>
              <a:spcBef>
                <a:spcPct val="0"/>
              </a:spcBef>
              <a:buClr>
                <a:srgbClr val="FFFFFF"/>
              </a:buClr>
              <a:buFontTx/>
              <a:buChar char="•"/>
            </a:pPr>
            <a:r>
              <a:rPr lang="en-US" sz="2400">
                <a:solidFill>
                  <a:srgbClr val="FFFFFF"/>
                </a:solidFill>
                <a:latin typeface="Times" pitchFamily="34"/>
              </a:rPr>
              <a:t>Famous Jurists:  Sextus Pomponius, Quintus Mucius                        Scaevola, Servius Sulpicius Rufus, Papinian</a:t>
            </a:r>
            <a:endParaRPr lang="en-US"/>
          </a:p>
          <a:p>
            <a:pPr marL="457200" lvl="1" indent="-342900">
              <a:lnSpc>
                <a:spcPct val="95000"/>
              </a:lnSpc>
              <a:spcBef>
                <a:spcPct val="0"/>
              </a:spcBef>
              <a:buClr>
                <a:srgbClr val="FFFFFF"/>
              </a:buClr>
              <a:buFontTx/>
              <a:buChar char="•"/>
            </a:pPr>
            <a:r>
              <a:rPr lang="en-US" sz="2700">
                <a:solidFill>
                  <a:srgbClr val="FFFFFF"/>
                </a:solidFill>
                <a:latin typeface="Times" pitchFamily="34"/>
              </a:rPr>
              <a:t>Jurists in latin = </a:t>
            </a:r>
            <a:r>
              <a:rPr lang="en-US" sz="2700" i="1">
                <a:solidFill>
                  <a:srgbClr val="FFFFFF"/>
                </a:solidFill>
                <a:latin typeface="Times" pitchFamily="34"/>
              </a:rPr>
              <a:t>prudentes</a:t>
            </a:r>
            <a:endParaRPr lang="en-US"/>
          </a:p>
          <a:p>
            <a:pPr marL="457200" lvl="1" indent="-342900">
              <a:lnSpc>
                <a:spcPct val="95000"/>
              </a:lnSpc>
              <a:spcBef>
                <a:spcPct val="0"/>
              </a:spcBef>
              <a:buClr>
                <a:srgbClr val="FFFFFF"/>
              </a:buClr>
              <a:buFontTx/>
              <a:buChar char="•"/>
            </a:pPr>
            <a:r>
              <a:rPr lang="en-US" sz="2100">
                <a:solidFill>
                  <a:srgbClr val="FFFFFF"/>
                </a:solidFill>
                <a:latin typeface="Times" pitchFamily="34"/>
              </a:rPr>
              <a:t>Functions: legal opinions, advice; draft edicts; legal treatises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615</TotalTime>
  <Words>448</Words>
  <Application>Microsoft PowerPoint</Application>
  <PresentationFormat>Custom</PresentationFormat>
  <Paragraphs>151</Paragraphs>
  <Slides>18</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Times New Roman</vt:lpstr>
      <vt:lpstr>Times</vt:lpstr>
      <vt:lpstr>Book Antiqua</vt:lpstr>
      <vt:lpstr>Arial</vt:lpstr>
      <vt:lpstr>Arial</vt:lpstr>
      <vt:lpstr>Georgia</vt:lpstr>
      <vt:lpstr>Courier New</vt:lpstr>
      <vt:lpstr>'Times New Roman'</vt:lpstr>
      <vt:lpstr>Wingdings</vt:lpstr>
      <vt:lpstr>Arial Unicode MS</vt:lpstr>
      <vt:lpstr>Default Design</vt:lpstr>
      <vt:lpstr>Law &amp; Justice: Ancient Rome   </vt:lpstr>
      <vt:lpstr>Roman Court Procedure</vt:lpstr>
      <vt:lpstr>Roman Court Procedure</vt:lpstr>
      <vt:lpstr>Roman Court Procedure</vt:lpstr>
      <vt:lpstr>Praetors' Roles in Court</vt:lpstr>
      <vt:lpstr>Roman Laws and Their Similarities to Today</vt:lpstr>
      <vt:lpstr>Slide 7</vt:lpstr>
      <vt:lpstr>The Twelve Tables</vt:lpstr>
      <vt:lpstr>Roman Jurists Kerry O'Rourke and Kelleigh Whelan</vt:lpstr>
      <vt:lpstr>Roman Jurist: Gaius</vt:lpstr>
      <vt:lpstr>Slide 11</vt:lpstr>
      <vt:lpstr> Roman Court Procedure (Cont.) </vt:lpstr>
      <vt:lpstr>Punishments of Roman Law  Nikki Wells  </vt:lpstr>
      <vt:lpstr>Punishment of Roman Law</vt:lpstr>
      <vt:lpstr>Roman Fire and Police</vt:lpstr>
      <vt:lpstr>Roman Fire and Police</vt:lpstr>
      <vt:lpstr>Heritage of Roman Law in Europe</vt:lpstr>
      <vt:lpstr>-Justinian revised all of Roman law -The total revision of law had never been attempted -The revisions Justinian made are today known as Corpus Juris Civilis. This includes the Codex Justinianus, Digesta, the Institutiones, and the Novellae.  -The first draft of Codex Justinianus was created on April 27, 529 -The Digesta was a compilation of older Latin legal texts. -Institutiones was about the basic principles of Roman law. -Novellae was a list of new laws that Justinian made -The Novellae, unlike the rest of the Corpus, was written in Greek -The Corpus forms the basic Latin jurisprudence and canon law.</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cyoung</cp:lastModifiedBy>
  <cp:revision>1</cp:revision>
  <dcterms:created xsi:type="dcterms:W3CDTF">2004-05-06T09:28:21Z</dcterms:created>
  <dcterms:modified xsi:type="dcterms:W3CDTF">2009-02-20T19:19:29Z</dcterms:modified>
</cp:coreProperties>
</file>